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62" r:id="rId4"/>
    <p:sldId id="263" r:id="rId5"/>
    <p:sldId id="264" r:id="rId6"/>
    <p:sldId id="266" r:id="rId7"/>
    <p:sldId id="272" r:id="rId8"/>
    <p:sldId id="267" r:id="rId9"/>
    <p:sldId id="271" r:id="rId10"/>
    <p:sldId id="280" r:id="rId11"/>
    <p:sldId id="287" r:id="rId12"/>
    <p:sldId id="281" r:id="rId13"/>
    <p:sldId id="268" r:id="rId14"/>
    <p:sldId id="284" r:id="rId15"/>
    <p:sldId id="274" r:id="rId16"/>
    <p:sldId id="277" r:id="rId17"/>
    <p:sldId id="278" r:id="rId18"/>
    <p:sldId id="279" r:id="rId19"/>
    <p:sldId id="283" r:id="rId20"/>
    <p:sldId id="285" r:id="rId21"/>
    <p:sldId id="286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FFCC"/>
    <a:srgbClr val="66FF99"/>
    <a:srgbClr val="CCFF66"/>
    <a:srgbClr val="00CC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49415B-E161-45F2-846B-0E19885183FE}" type="doc">
      <dgm:prSet loTypeId="urn:microsoft.com/office/officeart/2005/8/layout/cycle7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fr-BE"/>
        </a:p>
      </dgm:t>
    </dgm:pt>
    <dgm:pt modelId="{82908950-B7D5-4B4B-9D42-76114E71DED1}">
      <dgm:prSet phldrT="[Texte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fr-BE" sz="4000" b="1" dirty="0"/>
            <a:t>Individu</a:t>
          </a:r>
        </a:p>
      </dgm:t>
    </dgm:pt>
    <dgm:pt modelId="{D7266AC7-5356-45F8-840C-D2655FC7CE2E}" type="parTrans" cxnId="{AF47C395-FAAA-423A-B62A-444AE62DCF99}">
      <dgm:prSet/>
      <dgm:spPr/>
      <dgm:t>
        <a:bodyPr/>
        <a:lstStyle/>
        <a:p>
          <a:endParaRPr lang="fr-BE"/>
        </a:p>
      </dgm:t>
    </dgm:pt>
    <dgm:pt modelId="{3CBD52E9-1853-4129-8E05-B6F412AD2B8C}" type="sibTrans" cxnId="{AF47C395-FAAA-423A-B62A-444AE62DCF99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fr-BE"/>
        </a:p>
      </dgm:t>
    </dgm:pt>
    <dgm:pt modelId="{796BC819-5232-4341-8BE1-8FA5B39AC0D2}">
      <dgm:prSet phldrT="[Texte]" custT="1"/>
      <dgm:spPr/>
      <dgm:t>
        <a:bodyPr/>
        <a:lstStyle/>
        <a:p>
          <a:r>
            <a:rPr lang="fr-BE" sz="3200" b="1" dirty="0" smtClean="0"/>
            <a:t>Environnement</a:t>
          </a:r>
          <a:endParaRPr lang="fr-BE" sz="4000" b="1" dirty="0"/>
        </a:p>
      </dgm:t>
    </dgm:pt>
    <dgm:pt modelId="{735C33E3-019A-46F5-ADFA-9A4C78000807}" type="parTrans" cxnId="{A16A0FBA-32C1-4772-900D-4E37B6F97A5A}">
      <dgm:prSet/>
      <dgm:spPr/>
      <dgm:t>
        <a:bodyPr/>
        <a:lstStyle/>
        <a:p>
          <a:endParaRPr lang="fr-BE"/>
        </a:p>
      </dgm:t>
    </dgm:pt>
    <dgm:pt modelId="{108EA788-5236-4CA8-BCA1-ECD5C00D58F7}" type="sibTrans" cxnId="{A16A0FBA-32C1-4772-900D-4E37B6F97A5A}">
      <dgm:prSet/>
      <dgm:spPr/>
      <dgm:t>
        <a:bodyPr/>
        <a:lstStyle/>
        <a:p>
          <a:endParaRPr lang="fr-BE"/>
        </a:p>
      </dgm:t>
    </dgm:pt>
    <dgm:pt modelId="{5B22622C-D1A5-42F0-9461-D3D397852067}">
      <dgm:prSet phldrT="[Texte]" custT="1"/>
      <dgm:spPr/>
      <dgm:t>
        <a:bodyPr/>
        <a:lstStyle/>
        <a:p>
          <a:r>
            <a:rPr lang="fr-BE" sz="4000" b="1" dirty="0" smtClean="0"/>
            <a:t>Produit</a:t>
          </a:r>
          <a:endParaRPr lang="fr-BE" sz="4000" b="1" dirty="0"/>
        </a:p>
      </dgm:t>
    </dgm:pt>
    <dgm:pt modelId="{225ED5CA-794F-46BA-B412-F57E951AF558}" type="parTrans" cxnId="{D783B187-3F54-4FBA-B550-3296F9B39336}">
      <dgm:prSet/>
      <dgm:spPr/>
      <dgm:t>
        <a:bodyPr/>
        <a:lstStyle/>
        <a:p>
          <a:endParaRPr lang="fr-BE"/>
        </a:p>
      </dgm:t>
    </dgm:pt>
    <dgm:pt modelId="{6C4C07AC-6402-4CFC-B2D0-7F5BDAF218FC}" type="sibTrans" cxnId="{D783B187-3F54-4FBA-B550-3296F9B39336}">
      <dgm:prSet/>
      <dgm:spPr/>
      <dgm:t>
        <a:bodyPr/>
        <a:lstStyle/>
        <a:p>
          <a:endParaRPr lang="fr-BE"/>
        </a:p>
      </dgm:t>
    </dgm:pt>
    <dgm:pt modelId="{59F8B0BF-C8AA-4D1B-AF77-4CBB70F8FE90}" type="pres">
      <dgm:prSet presAssocID="{6F49415B-E161-45F2-846B-0E19885183F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2D77A0D0-6470-4A43-BF1B-471BFF98C189}" type="pres">
      <dgm:prSet presAssocID="{82908950-B7D5-4B4B-9D42-76114E71DED1}" presName="node" presStyleLbl="node1" presStyleIdx="0" presStyleCnt="3" custScaleX="75207" custScaleY="64718" custRadScaleRad="95052" custRadScaleInc="1961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05A2741-619C-4FF7-B5EB-693E6B7C0F15}" type="pres">
      <dgm:prSet presAssocID="{3CBD52E9-1853-4129-8E05-B6F412AD2B8C}" presName="sibTrans" presStyleLbl="sibTrans2D1" presStyleIdx="0" presStyleCnt="3" custScaleX="135821" custLinFactNeighborX="11950" custLinFactNeighborY="-1925"/>
      <dgm:spPr/>
      <dgm:t>
        <a:bodyPr/>
        <a:lstStyle/>
        <a:p>
          <a:endParaRPr lang="fr-BE"/>
        </a:p>
      </dgm:t>
    </dgm:pt>
    <dgm:pt modelId="{A3925C7B-55F0-4EA3-A20A-58880CA99BB6}" type="pres">
      <dgm:prSet presAssocID="{3CBD52E9-1853-4129-8E05-B6F412AD2B8C}" presName="connectorText" presStyleLbl="sibTrans2D1" presStyleIdx="0" presStyleCnt="3"/>
      <dgm:spPr/>
      <dgm:t>
        <a:bodyPr/>
        <a:lstStyle/>
        <a:p>
          <a:endParaRPr lang="fr-BE"/>
        </a:p>
      </dgm:t>
    </dgm:pt>
    <dgm:pt modelId="{CE344950-115E-4A2F-AE2A-937DBBC754AC}" type="pres">
      <dgm:prSet presAssocID="{796BC819-5232-4341-8BE1-8FA5B39AC0D2}" presName="node" presStyleLbl="node1" presStyleIdx="1" presStyleCnt="3" custScaleX="99094" custScaleY="59541" custRadScaleRad="79509" custRadScaleInc="-63241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98D29D53-4AA5-439D-896D-32E361C21DD3}" type="pres">
      <dgm:prSet presAssocID="{108EA788-5236-4CA8-BCA1-ECD5C00D58F7}" presName="sibTrans" presStyleLbl="sibTrans2D1" presStyleIdx="1" presStyleCnt="3" custAng="51256" custScaleX="113934" custLinFactNeighborX="-25" custLinFactNeighborY="-21522"/>
      <dgm:spPr/>
      <dgm:t>
        <a:bodyPr/>
        <a:lstStyle/>
        <a:p>
          <a:endParaRPr lang="fr-BE"/>
        </a:p>
      </dgm:t>
    </dgm:pt>
    <dgm:pt modelId="{E925D01C-0C74-4363-B743-586ECFF5733B}" type="pres">
      <dgm:prSet presAssocID="{108EA788-5236-4CA8-BCA1-ECD5C00D58F7}" presName="connectorText" presStyleLbl="sibTrans2D1" presStyleIdx="1" presStyleCnt="3"/>
      <dgm:spPr/>
      <dgm:t>
        <a:bodyPr/>
        <a:lstStyle/>
        <a:p>
          <a:endParaRPr lang="fr-BE"/>
        </a:p>
      </dgm:t>
    </dgm:pt>
    <dgm:pt modelId="{64975AE7-0BA4-4385-952F-D4E776D1FE6B}" type="pres">
      <dgm:prSet presAssocID="{5B22622C-D1A5-42F0-9461-D3D397852067}" presName="node" presStyleLbl="node1" presStyleIdx="2" presStyleCnt="3" custScaleX="68712" custScaleY="64717" custRadScaleRad="58161" custRadScaleInc="65907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91743908-74A7-44A4-978C-57E7317E6101}" type="pres">
      <dgm:prSet presAssocID="{6C4C07AC-6402-4CFC-B2D0-7F5BDAF218FC}" presName="sibTrans" presStyleLbl="sibTrans2D1" presStyleIdx="2" presStyleCnt="3" custScaleX="135982" custLinFactNeighborX="-1436" custLinFactNeighborY="-4321"/>
      <dgm:spPr/>
      <dgm:t>
        <a:bodyPr/>
        <a:lstStyle/>
        <a:p>
          <a:endParaRPr lang="fr-BE"/>
        </a:p>
      </dgm:t>
    </dgm:pt>
    <dgm:pt modelId="{7CB11D26-573E-4073-B6E9-90E5905D285A}" type="pres">
      <dgm:prSet presAssocID="{6C4C07AC-6402-4CFC-B2D0-7F5BDAF218FC}" presName="connectorText" presStyleLbl="sibTrans2D1" presStyleIdx="2" presStyleCnt="3"/>
      <dgm:spPr/>
      <dgm:t>
        <a:bodyPr/>
        <a:lstStyle/>
        <a:p>
          <a:endParaRPr lang="fr-BE"/>
        </a:p>
      </dgm:t>
    </dgm:pt>
  </dgm:ptLst>
  <dgm:cxnLst>
    <dgm:cxn modelId="{A236A57C-7983-4F4D-A64F-ED4FC99ADC64}" type="presOf" srcId="{3CBD52E9-1853-4129-8E05-B6F412AD2B8C}" destId="{A05A2741-619C-4FF7-B5EB-693E6B7C0F15}" srcOrd="0" destOrd="0" presId="urn:microsoft.com/office/officeart/2005/8/layout/cycle7"/>
    <dgm:cxn modelId="{D783B187-3F54-4FBA-B550-3296F9B39336}" srcId="{6F49415B-E161-45F2-846B-0E19885183FE}" destId="{5B22622C-D1A5-42F0-9461-D3D397852067}" srcOrd="2" destOrd="0" parTransId="{225ED5CA-794F-46BA-B412-F57E951AF558}" sibTransId="{6C4C07AC-6402-4CFC-B2D0-7F5BDAF218FC}"/>
    <dgm:cxn modelId="{E456704F-3DF6-4F19-9777-7CB5DAB3074C}" type="presOf" srcId="{108EA788-5236-4CA8-BCA1-ECD5C00D58F7}" destId="{E925D01C-0C74-4363-B743-586ECFF5733B}" srcOrd="1" destOrd="0" presId="urn:microsoft.com/office/officeart/2005/8/layout/cycle7"/>
    <dgm:cxn modelId="{682455B8-6E1D-47DE-8981-C732D3E58FD7}" type="presOf" srcId="{5B22622C-D1A5-42F0-9461-D3D397852067}" destId="{64975AE7-0BA4-4385-952F-D4E776D1FE6B}" srcOrd="0" destOrd="0" presId="urn:microsoft.com/office/officeart/2005/8/layout/cycle7"/>
    <dgm:cxn modelId="{531C6220-738A-405F-A06B-DD69ECAF3172}" type="presOf" srcId="{82908950-B7D5-4B4B-9D42-76114E71DED1}" destId="{2D77A0D0-6470-4A43-BF1B-471BFF98C189}" srcOrd="0" destOrd="0" presId="urn:microsoft.com/office/officeart/2005/8/layout/cycle7"/>
    <dgm:cxn modelId="{A0CEA471-EBBF-4646-85C2-DBA72854C569}" type="presOf" srcId="{3CBD52E9-1853-4129-8E05-B6F412AD2B8C}" destId="{A3925C7B-55F0-4EA3-A20A-58880CA99BB6}" srcOrd="1" destOrd="0" presId="urn:microsoft.com/office/officeart/2005/8/layout/cycle7"/>
    <dgm:cxn modelId="{5E2243FC-FDF5-4BDF-B745-358456CCA67E}" type="presOf" srcId="{108EA788-5236-4CA8-BCA1-ECD5C00D58F7}" destId="{98D29D53-4AA5-439D-896D-32E361C21DD3}" srcOrd="0" destOrd="0" presId="urn:microsoft.com/office/officeart/2005/8/layout/cycle7"/>
    <dgm:cxn modelId="{48A865D2-3014-4BB0-BA1E-5005930A17C8}" type="presOf" srcId="{796BC819-5232-4341-8BE1-8FA5B39AC0D2}" destId="{CE344950-115E-4A2F-AE2A-937DBBC754AC}" srcOrd="0" destOrd="0" presId="urn:microsoft.com/office/officeart/2005/8/layout/cycle7"/>
    <dgm:cxn modelId="{AF47C395-FAAA-423A-B62A-444AE62DCF99}" srcId="{6F49415B-E161-45F2-846B-0E19885183FE}" destId="{82908950-B7D5-4B4B-9D42-76114E71DED1}" srcOrd="0" destOrd="0" parTransId="{D7266AC7-5356-45F8-840C-D2655FC7CE2E}" sibTransId="{3CBD52E9-1853-4129-8E05-B6F412AD2B8C}"/>
    <dgm:cxn modelId="{A16A0FBA-32C1-4772-900D-4E37B6F97A5A}" srcId="{6F49415B-E161-45F2-846B-0E19885183FE}" destId="{796BC819-5232-4341-8BE1-8FA5B39AC0D2}" srcOrd="1" destOrd="0" parTransId="{735C33E3-019A-46F5-ADFA-9A4C78000807}" sibTransId="{108EA788-5236-4CA8-BCA1-ECD5C00D58F7}"/>
    <dgm:cxn modelId="{2298FFC5-9B1C-4F9D-ABE3-75CB7FE6A228}" type="presOf" srcId="{6F49415B-E161-45F2-846B-0E19885183FE}" destId="{59F8B0BF-C8AA-4D1B-AF77-4CBB70F8FE90}" srcOrd="0" destOrd="0" presId="urn:microsoft.com/office/officeart/2005/8/layout/cycle7"/>
    <dgm:cxn modelId="{56E0FB99-D05B-4722-B123-29C108B34F2D}" type="presOf" srcId="{6C4C07AC-6402-4CFC-B2D0-7F5BDAF218FC}" destId="{7CB11D26-573E-4073-B6E9-90E5905D285A}" srcOrd="1" destOrd="0" presId="urn:microsoft.com/office/officeart/2005/8/layout/cycle7"/>
    <dgm:cxn modelId="{8704683D-E8BE-412E-93EC-0A76C2E5A044}" type="presOf" srcId="{6C4C07AC-6402-4CFC-B2D0-7F5BDAF218FC}" destId="{91743908-74A7-44A4-978C-57E7317E6101}" srcOrd="0" destOrd="0" presId="urn:microsoft.com/office/officeart/2005/8/layout/cycle7"/>
    <dgm:cxn modelId="{2EA4AD6F-270B-431E-A409-FE48E99AAD4A}" type="presParOf" srcId="{59F8B0BF-C8AA-4D1B-AF77-4CBB70F8FE90}" destId="{2D77A0D0-6470-4A43-BF1B-471BFF98C189}" srcOrd="0" destOrd="0" presId="urn:microsoft.com/office/officeart/2005/8/layout/cycle7"/>
    <dgm:cxn modelId="{D90C1376-34F3-4F37-BFEE-993647A2466C}" type="presParOf" srcId="{59F8B0BF-C8AA-4D1B-AF77-4CBB70F8FE90}" destId="{A05A2741-619C-4FF7-B5EB-693E6B7C0F15}" srcOrd="1" destOrd="0" presId="urn:microsoft.com/office/officeart/2005/8/layout/cycle7"/>
    <dgm:cxn modelId="{17D070EF-1AA3-490F-A879-9957CA0E9386}" type="presParOf" srcId="{A05A2741-619C-4FF7-B5EB-693E6B7C0F15}" destId="{A3925C7B-55F0-4EA3-A20A-58880CA99BB6}" srcOrd="0" destOrd="0" presId="urn:microsoft.com/office/officeart/2005/8/layout/cycle7"/>
    <dgm:cxn modelId="{AE52948E-1E55-4E1B-B71A-108FB24C7D25}" type="presParOf" srcId="{59F8B0BF-C8AA-4D1B-AF77-4CBB70F8FE90}" destId="{CE344950-115E-4A2F-AE2A-937DBBC754AC}" srcOrd="2" destOrd="0" presId="urn:microsoft.com/office/officeart/2005/8/layout/cycle7"/>
    <dgm:cxn modelId="{A77974E2-D069-4CA8-9C5D-F3FEE7EFDC9F}" type="presParOf" srcId="{59F8B0BF-C8AA-4D1B-AF77-4CBB70F8FE90}" destId="{98D29D53-4AA5-439D-896D-32E361C21DD3}" srcOrd="3" destOrd="0" presId="urn:microsoft.com/office/officeart/2005/8/layout/cycle7"/>
    <dgm:cxn modelId="{B4923A59-B150-4FEB-B9AB-2EA1B8B551EA}" type="presParOf" srcId="{98D29D53-4AA5-439D-896D-32E361C21DD3}" destId="{E925D01C-0C74-4363-B743-586ECFF5733B}" srcOrd="0" destOrd="0" presId="urn:microsoft.com/office/officeart/2005/8/layout/cycle7"/>
    <dgm:cxn modelId="{081869FA-B190-4AA9-9BCB-AFCCE2D9C2B3}" type="presParOf" srcId="{59F8B0BF-C8AA-4D1B-AF77-4CBB70F8FE90}" destId="{64975AE7-0BA4-4385-952F-D4E776D1FE6B}" srcOrd="4" destOrd="0" presId="urn:microsoft.com/office/officeart/2005/8/layout/cycle7"/>
    <dgm:cxn modelId="{3B58FC4A-E171-4F57-95DF-EF54DD522B0B}" type="presParOf" srcId="{59F8B0BF-C8AA-4D1B-AF77-4CBB70F8FE90}" destId="{91743908-74A7-44A4-978C-57E7317E6101}" srcOrd="5" destOrd="0" presId="urn:microsoft.com/office/officeart/2005/8/layout/cycle7"/>
    <dgm:cxn modelId="{AEFCEAE7-B0D6-4A57-A3F4-0631CC107F60}" type="presParOf" srcId="{91743908-74A7-44A4-978C-57E7317E6101}" destId="{7CB11D26-573E-4073-B6E9-90E5905D285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49415B-E161-45F2-846B-0E19885183FE}" type="doc">
      <dgm:prSet loTypeId="urn:microsoft.com/office/officeart/2005/8/layout/cycle7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fr-BE"/>
        </a:p>
      </dgm:t>
    </dgm:pt>
    <dgm:pt modelId="{82908950-B7D5-4B4B-9D42-76114E71DED1}">
      <dgm:prSet phldrT="[Texte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fr-BE" sz="3600" b="1" dirty="0"/>
            <a:t>Individu</a:t>
          </a:r>
        </a:p>
      </dgm:t>
    </dgm:pt>
    <dgm:pt modelId="{D7266AC7-5356-45F8-840C-D2655FC7CE2E}" type="parTrans" cxnId="{AF47C395-FAAA-423A-B62A-444AE62DCF99}">
      <dgm:prSet/>
      <dgm:spPr/>
      <dgm:t>
        <a:bodyPr/>
        <a:lstStyle/>
        <a:p>
          <a:endParaRPr lang="fr-BE"/>
        </a:p>
      </dgm:t>
    </dgm:pt>
    <dgm:pt modelId="{3CBD52E9-1853-4129-8E05-B6F412AD2B8C}" type="sibTrans" cxnId="{AF47C395-FAAA-423A-B62A-444AE62DCF99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fr-BE"/>
        </a:p>
      </dgm:t>
    </dgm:pt>
    <dgm:pt modelId="{796BC819-5232-4341-8BE1-8FA5B39AC0D2}">
      <dgm:prSet phldrT="[Texte]" custT="1"/>
      <dgm:spPr/>
      <dgm:t>
        <a:bodyPr/>
        <a:lstStyle/>
        <a:p>
          <a:r>
            <a:rPr lang="fr-BE" sz="2800" b="1" dirty="0" smtClean="0"/>
            <a:t>Environnement</a:t>
          </a:r>
          <a:endParaRPr lang="fr-BE" sz="3600" b="1" dirty="0"/>
        </a:p>
      </dgm:t>
    </dgm:pt>
    <dgm:pt modelId="{735C33E3-019A-46F5-ADFA-9A4C78000807}" type="parTrans" cxnId="{A16A0FBA-32C1-4772-900D-4E37B6F97A5A}">
      <dgm:prSet/>
      <dgm:spPr/>
      <dgm:t>
        <a:bodyPr/>
        <a:lstStyle/>
        <a:p>
          <a:endParaRPr lang="fr-BE"/>
        </a:p>
      </dgm:t>
    </dgm:pt>
    <dgm:pt modelId="{108EA788-5236-4CA8-BCA1-ECD5C00D58F7}" type="sibTrans" cxnId="{A16A0FBA-32C1-4772-900D-4E37B6F97A5A}">
      <dgm:prSet/>
      <dgm:spPr/>
      <dgm:t>
        <a:bodyPr/>
        <a:lstStyle/>
        <a:p>
          <a:endParaRPr lang="fr-BE"/>
        </a:p>
      </dgm:t>
    </dgm:pt>
    <dgm:pt modelId="{5B22622C-D1A5-42F0-9461-D3D397852067}">
      <dgm:prSet phldrT="[Texte]" custT="1"/>
      <dgm:spPr/>
      <dgm:t>
        <a:bodyPr/>
        <a:lstStyle/>
        <a:p>
          <a:r>
            <a:rPr lang="fr-BE" sz="3200" b="1" dirty="0" smtClean="0"/>
            <a:t>Produit</a:t>
          </a:r>
          <a:endParaRPr lang="fr-BE" sz="3200" b="1" dirty="0"/>
        </a:p>
      </dgm:t>
    </dgm:pt>
    <dgm:pt modelId="{225ED5CA-794F-46BA-B412-F57E951AF558}" type="parTrans" cxnId="{D783B187-3F54-4FBA-B550-3296F9B39336}">
      <dgm:prSet/>
      <dgm:spPr/>
      <dgm:t>
        <a:bodyPr/>
        <a:lstStyle/>
        <a:p>
          <a:endParaRPr lang="fr-BE"/>
        </a:p>
      </dgm:t>
    </dgm:pt>
    <dgm:pt modelId="{6C4C07AC-6402-4CFC-B2D0-7F5BDAF218FC}" type="sibTrans" cxnId="{D783B187-3F54-4FBA-B550-3296F9B39336}">
      <dgm:prSet/>
      <dgm:spPr/>
      <dgm:t>
        <a:bodyPr/>
        <a:lstStyle/>
        <a:p>
          <a:endParaRPr lang="fr-BE"/>
        </a:p>
      </dgm:t>
    </dgm:pt>
    <dgm:pt modelId="{59F8B0BF-C8AA-4D1B-AF77-4CBB70F8FE90}" type="pres">
      <dgm:prSet presAssocID="{6F49415B-E161-45F2-846B-0E19885183F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2D77A0D0-6470-4A43-BF1B-471BFF98C189}" type="pres">
      <dgm:prSet presAssocID="{82908950-B7D5-4B4B-9D42-76114E71DED1}" presName="node" presStyleLbl="node1" presStyleIdx="0" presStyleCnt="3" custScaleX="62673" custScaleY="31292" custRadScaleRad="64919" custRadScaleInc="-1049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05A2741-619C-4FF7-B5EB-693E6B7C0F15}" type="pres">
      <dgm:prSet presAssocID="{3CBD52E9-1853-4129-8E05-B6F412AD2B8C}" presName="sibTrans" presStyleLbl="sibTrans2D1" presStyleIdx="0" presStyleCnt="3" custAng="245193" custScaleX="94345" custLinFactNeighborX="-5521" custLinFactNeighborY="99"/>
      <dgm:spPr/>
      <dgm:t>
        <a:bodyPr/>
        <a:lstStyle/>
        <a:p>
          <a:endParaRPr lang="fr-BE"/>
        </a:p>
      </dgm:t>
    </dgm:pt>
    <dgm:pt modelId="{A3925C7B-55F0-4EA3-A20A-58880CA99BB6}" type="pres">
      <dgm:prSet presAssocID="{3CBD52E9-1853-4129-8E05-B6F412AD2B8C}" presName="connectorText" presStyleLbl="sibTrans2D1" presStyleIdx="0" presStyleCnt="3"/>
      <dgm:spPr/>
      <dgm:t>
        <a:bodyPr/>
        <a:lstStyle/>
        <a:p>
          <a:endParaRPr lang="fr-BE"/>
        </a:p>
      </dgm:t>
    </dgm:pt>
    <dgm:pt modelId="{CE344950-115E-4A2F-AE2A-937DBBC754AC}" type="pres">
      <dgm:prSet presAssocID="{796BC819-5232-4341-8BE1-8FA5B39AC0D2}" presName="node" presStyleLbl="node1" presStyleIdx="1" presStyleCnt="3" custScaleX="88922" custScaleY="40735" custRadScaleRad="78913" custRadScaleInc="-4342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98D29D53-4AA5-439D-896D-32E361C21DD3}" type="pres">
      <dgm:prSet presAssocID="{108EA788-5236-4CA8-BCA1-ECD5C00D58F7}" presName="sibTrans" presStyleLbl="sibTrans2D1" presStyleIdx="1" presStyleCnt="3" custAng="21569517" custScaleX="113773" custScaleY="92257" custLinFactNeighborX="1784" custLinFactNeighborY="5444"/>
      <dgm:spPr/>
      <dgm:t>
        <a:bodyPr/>
        <a:lstStyle/>
        <a:p>
          <a:endParaRPr lang="fr-BE"/>
        </a:p>
      </dgm:t>
    </dgm:pt>
    <dgm:pt modelId="{E925D01C-0C74-4363-B743-586ECFF5733B}" type="pres">
      <dgm:prSet presAssocID="{108EA788-5236-4CA8-BCA1-ECD5C00D58F7}" presName="connectorText" presStyleLbl="sibTrans2D1" presStyleIdx="1" presStyleCnt="3"/>
      <dgm:spPr/>
      <dgm:t>
        <a:bodyPr/>
        <a:lstStyle/>
        <a:p>
          <a:endParaRPr lang="fr-BE"/>
        </a:p>
      </dgm:t>
    </dgm:pt>
    <dgm:pt modelId="{64975AE7-0BA4-4385-952F-D4E776D1FE6B}" type="pres">
      <dgm:prSet presAssocID="{5B22622C-D1A5-42F0-9461-D3D397852067}" presName="node" presStyleLbl="node1" presStyleIdx="2" presStyleCnt="3" custScaleX="52000" custScaleY="43917" custRadScaleRad="65548" custRadScaleInc="44058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91743908-74A7-44A4-978C-57E7317E6101}" type="pres">
      <dgm:prSet presAssocID="{6C4C07AC-6402-4CFC-B2D0-7F5BDAF218FC}" presName="sibTrans" presStyleLbl="sibTrans2D1" presStyleIdx="2" presStyleCnt="3" custScaleX="89025" custLinFactNeighborX="-5500" custLinFactNeighborY="13568"/>
      <dgm:spPr/>
      <dgm:t>
        <a:bodyPr/>
        <a:lstStyle/>
        <a:p>
          <a:endParaRPr lang="fr-BE"/>
        </a:p>
      </dgm:t>
    </dgm:pt>
    <dgm:pt modelId="{7CB11D26-573E-4073-B6E9-90E5905D285A}" type="pres">
      <dgm:prSet presAssocID="{6C4C07AC-6402-4CFC-B2D0-7F5BDAF218FC}" presName="connectorText" presStyleLbl="sibTrans2D1" presStyleIdx="2" presStyleCnt="3"/>
      <dgm:spPr/>
      <dgm:t>
        <a:bodyPr/>
        <a:lstStyle/>
        <a:p>
          <a:endParaRPr lang="fr-BE"/>
        </a:p>
      </dgm:t>
    </dgm:pt>
  </dgm:ptLst>
  <dgm:cxnLst>
    <dgm:cxn modelId="{13277891-3C6B-419D-AAE7-77686C263148}" type="presOf" srcId="{5B22622C-D1A5-42F0-9461-D3D397852067}" destId="{64975AE7-0BA4-4385-952F-D4E776D1FE6B}" srcOrd="0" destOrd="0" presId="urn:microsoft.com/office/officeart/2005/8/layout/cycle7"/>
    <dgm:cxn modelId="{A16A0FBA-32C1-4772-900D-4E37B6F97A5A}" srcId="{6F49415B-E161-45F2-846B-0E19885183FE}" destId="{796BC819-5232-4341-8BE1-8FA5B39AC0D2}" srcOrd="1" destOrd="0" parTransId="{735C33E3-019A-46F5-ADFA-9A4C78000807}" sibTransId="{108EA788-5236-4CA8-BCA1-ECD5C00D58F7}"/>
    <dgm:cxn modelId="{D783B187-3F54-4FBA-B550-3296F9B39336}" srcId="{6F49415B-E161-45F2-846B-0E19885183FE}" destId="{5B22622C-D1A5-42F0-9461-D3D397852067}" srcOrd="2" destOrd="0" parTransId="{225ED5CA-794F-46BA-B412-F57E951AF558}" sibTransId="{6C4C07AC-6402-4CFC-B2D0-7F5BDAF218FC}"/>
    <dgm:cxn modelId="{901E8ACA-C12D-4C5C-B427-D528C3D3F1F3}" type="presOf" srcId="{108EA788-5236-4CA8-BCA1-ECD5C00D58F7}" destId="{E925D01C-0C74-4363-B743-586ECFF5733B}" srcOrd="1" destOrd="0" presId="urn:microsoft.com/office/officeart/2005/8/layout/cycle7"/>
    <dgm:cxn modelId="{16F4475A-B223-4948-B4B1-22A2D317987E}" type="presOf" srcId="{3CBD52E9-1853-4129-8E05-B6F412AD2B8C}" destId="{A3925C7B-55F0-4EA3-A20A-58880CA99BB6}" srcOrd="1" destOrd="0" presId="urn:microsoft.com/office/officeart/2005/8/layout/cycle7"/>
    <dgm:cxn modelId="{C219DD78-1B06-4857-B1BE-6DDBF6EBE884}" type="presOf" srcId="{108EA788-5236-4CA8-BCA1-ECD5C00D58F7}" destId="{98D29D53-4AA5-439D-896D-32E361C21DD3}" srcOrd="0" destOrd="0" presId="urn:microsoft.com/office/officeart/2005/8/layout/cycle7"/>
    <dgm:cxn modelId="{AF47C395-FAAA-423A-B62A-444AE62DCF99}" srcId="{6F49415B-E161-45F2-846B-0E19885183FE}" destId="{82908950-B7D5-4B4B-9D42-76114E71DED1}" srcOrd="0" destOrd="0" parTransId="{D7266AC7-5356-45F8-840C-D2655FC7CE2E}" sibTransId="{3CBD52E9-1853-4129-8E05-B6F412AD2B8C}"/>
    <dgm:cxn modelId="{6AD86C15-3783-4674-A198-2C9CA7252D0E}" type="presOf" srcId="{6F49415B-E161-45F2-846B-0E19885183FE}" destId="{59F8B0BF-C8AA-4D1B-AF77-4CBB70F8FE90}" srcOrd="0" destOrd="0" presId="urn:microsoft.com/office/officeart/2005/8/layout/cycle7"/>
    <dgm:cxn modelId="{3E4619C2-E3D6-4431-AC39-A2907462D836}" type="presOf" srcId="{82908950-B7D5-4B4B-9D42-76114E71DED1}" destId="{2D77A0D0-6470-4A43-BF1B-471BFF98C189}" srcOrd="0" destOrd="0" presId="urn:microsoft.com/office/officeart/2005/8/layout/cycle7"/>
    <dgm:cxn modelId="{EE0E6D07-EE8E-406F-BD56-548BA5845BE5}" type="presOf" srcId="{796BC819-5232-4341-8BE1-8FA5B39AC0D2}" destId="{CE344950-115E-4A2F-AE2A-937DBBC754AC}" srcOrd="0" destOrd="0" presId="urn:microsoft.com/office/officeart/2005/8/layout/cycle7"/>
    <dgm:cxn modelId="{27E11271-00A8-44B1-9043-8D9F62048EDE}" type="presOf" srcId="{3CBD52E9-1853-4129-8E05-B6F412AD2B8C}" destId="{A05A2741-619C-4FF7-B5EB-693E6B7C0F15}" srcOrd="0" destOrd="0" presId="urn:microsoft.com/office/officeart/2005/8/layout/cycle7"/>
    <dgm:cxn modelId="{FC6CA1A3-2BC1-4485-AF24-62424ABD6635}" type="presOf" srcId="{6C4C07AC-6402-4CFC-B2D0-7F5BDAF218FC}" destId="{91743908-74A7-44A4-978C-57E7317E6101}" srcOrd="0" destOrd="0" presId="urn:microsoft.com/office/officeart/2005/8/layout/cycle7"/>
    <dgm:cxn modelId="{28FD6035-5A76-4E32-B9DD-324262FD9765}" type="presOf" srcId="{6C4C07AC-6402-4CFC-B2D0-7F5BDAF218FC}" destId="{7CB11D26-573E-4073-B6E9-90E5905D285A}" srcOrd="1" destOrd="0" presId="urn:microsoft.com/office/officeart/2005/8/layout/cycle7"/>
    <dgm:cxn modelId="{95347E3F-AA5D-4003-8200-A80E8296A9D0}" type="presParOf" srcId="{59F8B0BF-C8AA-4D1B-AF77-4CBB70F8FE90}" destId="{2D77A0D0-6470-4A43-BF1B-471BFF98C189}" srcOrd="0" destOrd="0" presId="urn:microsoft.com/office/officeart/2005/8/layout/cycle7"/>
    <dgm:cxn modelId="{5CB845E0-BE64-48D8-A4A2-38BC73926F29}" type="presParOf" srcId="{59F8B0BF-C8AA-4D1B-AF77-4CBB70F8FE90}" destId="{A05A2741-619C-4FF7-B5EB-693E6B7C0F15}" srcOrd="1" destOrd="0" presId="urn:microsoft.com/office/officeart/2005/8/layout/cycle7"/>
    <dgm:cxn modelId="{C3D2BE44-2A89-4027-8A6E-36F955C9F5F9}" type="presParOf" srcId="{A05A2741-619C-4FF7-B5EB-693E6B7C0F15}" destId="{A3925C7B-55F0-4EA3-A20A-58880CA99BB6}" srcOrd="0" destOrd="0" presId="urn:microsoft.com/office/officeart/2005/8/layout/cycle7"/>
    <dgm:cxn modelId="{172CEDD1-6F3B-4853-A86A-E1418ABCE1FF}" type="presParOf" srcId="{59F8B0BF-C8AA-4D1B-AF77-4CBB70F8FE90}" destId="{CE344950-115E-4A2F-AE2A-937DBBC754AC}" srcOrd="2" destOrd="0" presId="urn:microsoft.com/office/officeart/2005/8/layout/cycle7"/>
    <dgm:cxn modelId="{47EE1D34-B965-4BC1-9DA8-5599E45C7DAA}" type="presParOf" srcId="{59F8B0BF-C8AA-4D1B-AF77-4CBB70F8FE90}" destId="{98D29D53-4AA5-439D-896D-32E361C21DD3}" srcOrd="3" destOrd="0" presId="urn:microsoft.com/office/officeart/2005/8/layout/cycle7"/>
    <dgm:cxn modelId="{4AB4874F-4E51-4347-AFDF-80BA17989176}" type="presParOf" srcId="{98D29D53-4AA5-439D-896D-32E361C21DD3}" destId="{E925D01C-0C74-4363-B743-586ECFF5733B}" srcOrd="0" destOrd="0" presId="urn:microsoft.com/office/officeart/2005/8/layout/cycle7"/>
    <dgm:cxn modelId="{457EA718-32DD-4A92-9B6A-480E4A6E9557}" type="presParOf" srcId="{59F8B0BF-C8AA-4D1B-AF77-4CBB70F8FE90}" destId="{64975AE7-0BA4-4385-952F-D4E776D1FE6B}" srcOrd="4" destOrd="0" presId="urn:microsoft.com/office/officeart/2005/8/layout/cycle7"/>
    <dgm:cxn modelId="{4981A803-A6CD-485D-8E8A-45B63ABC6725}" type="presParOf" srcId="{59F8B0BF-C8AA-4D1B-AF77-4CBB70F8FE90}" destId="{91743908-74A7-44A4-978C-57E7317E6101}" srcOrd="5" destOrd="0" presId="urn:microsoft.com/office/officeart/2005/8/layout/cycle7"/>
    <dgm:cxn modelId="{AFEC6273-DDC7-4F98-A899-CE935CF5C164}" type="presParOf" srcId="{91743908-74A7-44A4-978C-57E7317E6101}" destId="{7CB11D26-573E-4073-B6E9-90E5905D285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49415B-E161-45F2-846B-0E19885183FE}" type="doc">
      <dgm:prSet loTypeId="urn:microsoft.com/office/officeart/2005/8/layout/cycle7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fr-BE"/>
        </a:p>
      </dgm:t>
    </dgm:pt>
    <dgm:pt modelId="{82908950-B7D5-4B4B-9D42-76114E71DED1}">
      <dgm:prSet phldrT="[Texte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fr-BE" sz="4000" b="1" dirty="0"/>
            <a:t>Individu</a:t>
          </a:r>
        </a:p>
      </dgm:t>
    </dgm:pt>
    <dgm:pt modelId="{D7266AC7-5356-45F8-840C-D2655FC7CE2E}" type="parTrans" cxnId="{AF47C395-FAAA-423A-B62A-444AE62DCF99}">
      <dgm:prSet/>
      <dgm:spPr/>
      <dgm:t>
        <a:bodyPr/>
        <a:lstStyle/>
        <a:p>
          <a:endParaRPr lang="fr-BE"/>
        </a:p>
      </dgm:t>
    </dgm:pt>
    <dgm:pt modelId="{3CBD52E9-1853-4129-8E05-B6F412AD2B8C}" type="sibTrans" cxnId="{AF47C395-FAAA-423A-B62A-444AE62DCF99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fr-BE"/>
        </a:p>
      </dgm:t>
    </dgm:pt>
    <dgm:pt modelId="{796BC819-5232-4341-8BE1-8FA5B39AC0D2}">
      <dgm:prSet phldrT="[Texte]" custT="1"/>
      <dgm:spPr/>
      <dgm:t>
        <a:bodyPr/>
        <a:lstStyle/>
        <a:p>
          <a:r>
            <a:rPr lang="fr-BE" sz="3200" b="1" dirty="0" smtClean="0"/>
            <a:t>Environnement</a:t>
          </a:r>
          <a:endParaRPr lang="fr-BE" sz="4000" b="1" dirty="0"/>
        </a:p>
      </dgm:t>
    </dgm:pt>
    <dgm:pt modelId="{735C33E3-019A-46F5-ADFA-9A4C78000807}" type="parTrans" cxnId="{A16A0FBA-32C1-4772-900D-4E37B6F97A5A}">
      <dgm:prSet/>
      <dgm:spPr/>
      <dgm:t>
        <a:bodyPr/>
        <a:lstStyle/>
        <a:p>
          <a:endParaRPr lang="fr-BE"/>
        </a:p>
      </dgm:t>
    </dgm:pt>
    <dgm:pt modelId="{108EA788-5236-4CA8-BCA1-ECD5C00D58F7}" type="sibTrans" cxnId="{A16A0FBA-32C1-4772-900D-4E37B6F97A5A}">
      <dgm:prSet/>
      <dgm:spPr/>
      <dgm:t>
        <a:bodyPr/>
        <a:lstStyle/>
        <a:p>
          <a:endParaRPr lang="fr-BE"/>
        </a:p>
      </dgm:t>
    </dgm:pt>
    <dgm:pt modelId="{5B22622C-D1A5-42F0-9461-D3D397852067}">
      <dgm:prSet phldrT="[Texte]" custT="1"/>
      <dgm:spPr/>
      <dgm:t>
        <a:bodyPr/>
        <a:lstStyle/>
        <a:p>
          <a:r>
            <a:rPr lang="fr-BE" sz="4000" b="1" dirty="0" smtClean="0"/>
            <a:t>Produit</a:t>
          </a:r>
          <a:endParaRPr lang="fr-BE" sz="4000" b="1" dirty="0"/>
        </a:p>
      </dgm:t>
    </dgm:pt>
    <dgm:pt modelId="{225ED5CA-794F-46BA-B412-F57E951AF558}" type="parTrans" cxnId="{D783B187-3F54-4FBA-B550-3296F9B39336}">
      <dgm:prSet/>
      <dgm:spPr/>
      <dgm:t>
        <a:bodyPr/>
        <a:lstStyle/>
        <a:p>
          <a:endParaRPr lang="fr-BE"/>
        </a:p>
      </dgm:t>
    </dgm:pt>
    <dgm:pt modelId="{6C4C07AC-6402-4CFC-B2D0-7F5BDAF218FC}" type="sibTrans" cxnId="{D783B187-3F54-4FBA-B550-3296F9B39336}">
      <dgm:prSet/>
      <dgm:spPr/>
      <dgm:t>
        <a:bodyPr/>
        <a:lstStyle/>
        <a:p>
          <a:endParaRPr lang="fr-BE"/>
        </a:p>
      </dgm:t>
    </dgm:pt>
    <dgm:pt modelId="{59F8B0BF-C8AA-4D1B-AF77-4CBB70F8FE90}" type="pres">
      <dgm:prSet presAssocID="{6F49415B-E161-45F2-846B-0E19885183F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2D77A0D0-6470-4A43-BF1B-471BFF98C189}" type="pres">
      <dgm:prSet presAssocID="{82908950-B7D5-4B4B-9D42-76114E71DED1}" presName="node" presStyleLbl="node1" presStyleIdx="0" presStyleCnt="3" custScaleX="75207" custScaleY="64718" custRadScaleRad="103059" custRadScaleInc="16086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05A2741-619C-4FF7-B5EB-693E6B7C0F15}" type="pres">
      <dgm:prSet presAssocID="{3CBD52E9-1853-4129-8E05-B6F412AD2B8C}" presName="sibTrans" presStyleLbl="sibTrans2D1" presStyleIdx="0" presStyleCnt="3" custScaleX="246974" custLinFactNeighborX="90185" custLinFactNeighborY="-31492"/>
      <dgm:spPr/>
      <dgm:t>
        <a:bodyPr/>
        <a:lstStyle/>
        <a:p>
          <a:endParaRPr lang="fr-BE"/>
        </a:p>
      </dgm:t>
    </dgm:pt>
    <dgm:pt modelId="{A3925C7B-55F0-4EA3-A20A-58880CA99BB6}" type="pres">
      <dgm:prSet presAssocID="{3CBD52E9-1853-4129-8E05-B6F412AD2B8C}" presName="connectorText" presStyleLbl="sibTrans2D1" presStyleIdx="0" presStyleCnt="3"/>
      <dgm:spPr/>
      <dgm:t>
        <a:bodyPr/>
        <a:lstStyle/>
        <a:p>
          <a:endParaRPr lang="fr-BE"/>
        </a:p>
      </dgm:t>
    </dgm:pt>
    <dgm:pt modelId="{CE344950-115E-4A2F-AE2A-937DBBC754AC}" type="pres">
      <dgm:prSet presAssocID="{796BC819-5232-4341-8BE1-8FA5B39AC0D2}" presName="node" presStyleLbl="node1" presStyleIdx="1" presStyleCnt="3" custScaleX="99094" custScaleY="59541" custRadScaleRad="90485" custRadScaleInc="83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98D29D53-4AA5-439D-896D-32E361C21DD3}" type="pres">
      <dgm:prSet presAssocID="{108EA788-5236-4CA8-BCA1-ECD5C00D58F7}" presName="sibTrans" presStyleLbl="sibTrans2D1" presStyleIdx="1" presStyleCnt="3" custAng="51256" custScaleX="113934" custLinFactNeighborX="-25" custLinFactNeighborY="-21522"/>
      <dgm:spPr/>
      <dgm:t>
        <a:bodyPr/>
        <a:lstStyle/>
        <a:p>
          <a:endParaRPr lang="fr-BE"/>
        </a:p>
      </dgm:t>
    </dgm:pt>
    <dgm:pt modelId="{E925D01C-0C74-4363-B743-586ECFF5733B}" type="pres">
      <dgm:prSet presAssocID="{108EA788-5236-4CA8-BCA1-ECD5C00D58F7}" presName="connectorText" presStyleLbl="sibTrans2D1" presStyleIdx="1" presStyleCnt="3"/>
      <dgm:spPr/>
      <dgm:t>
        <a:bodyPr/>
        <a:lstStyle/>
        <a:p>
          <a:endParaRPr lang="fr-BE"/>
        </a:p>
      </dgm:t>
    </dgm:pt>
    <dgm:pt modelId="{64975AE7-0BA4-4385-952F-D4E776D1FE6B}" type="pres">
      <dgm:prSet presAssocID="{5B22622C-D1A5-42F0-9461-D3D397852067}" presName="node" presStyleLbl="node1" presStyleIdx="2" presStyleCnt="3" custScaleX="68712" custScaleY="64717" custRadScaleRad="83913" custRadScaleInc="-7159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91743908-74A7-44A4-978C-57E7317E6101}" type="pres">
      <dgm:prSet presAssocID="{6C4C07AC-6402-4CFC-B2D0-7F5BDAF218FC}" presName="sibTrans" presStyleLbl="sibTrans2D1" presStyleIdx="2" presStyleCnt="3" custScaleX="251627" custScaleY="103224" custLinFactNeighborX="-77841" custLinFactNeighborY="-36434"/>
      <dgm:spPr/>
      <dgm:t>
        <a:bodyPr/>
        <a:lstStyle/>
        <a:p>
          <a:endParaRPr lang="fr-BE"/>
        </a:p>
      </dgm:t>
    </dgm:pt>
    <dgm:pt modelId="{7CB11D26-573E-4073-B6E9-90E5905D285A}" type="pres">
      <dgm:prSet presAssocID="{6C4C07AC-6402-4CFC-B2D0-7F5BDAF218FC}" presName="connectorText" presStyleLbl="sibTrans2D1" presStyleIdx="2" presStyleCnt="3"/>
      <dgm:spPr/>
      <dgm:t>
        <a:bodyPr/>
        <a:lstStyle/>
        <a:p>
          <a:endParaRPr lang="fr-BE"/>
        </a:p>
      </dgm:t>
    </dgm:pt>
  </dgm:ptLst>
  <dgm:cxnLst>
    <dgm:cxn modelId="{EB8EE864-B6D8-49BA-911D-F0473B877D4D}" type="presOf" srcId="{108EA788-5236-4CA8-BCA1-ECD5C00D58F7}" destId="{E925D01C-0C74-4363-B743-586ECFF5733B}" srcOrd="1" destOrd="0" presId="urn:microsoft.com/office/officeart/2005/8/layout/cycle7"/>
    <dgm:cxn modelId="{E4A7D800-E9E5-4279-93A2-6068E232BB01}" type="presOf" srcId="{82908950-B7D5-4B4B-9D42-76114E71DED1}" destId="{2D77A0D0-6470-4A43-BF1B-471BFF98C189}" srcOrd="0" destOrd="0" presId="urn:microsoft.com/office/officeart/2005/8/layout/cycle7"/>
    <dgm:cxn modelId="{D783B187-3F54-4FBA-B550-3296F9B39336}" srcId="{6F49415B-E161-45F2-846B-0E19885183FE}" destId="{5B22622C-D1A5-42F0-9461-D3D397852067}" srcOrd="2" destOrd="0" parTransId="{225ED5CA-794F-46BA-B412-F57E951AF558}" sibTransId="{6C4C07AC-6402-4CFC-B2D0-7F5BDAF218FC}"/>
    <dgm:cxn modelId="{23ACB1A5-C3BB-45A0-8414-31A5FF863919}" type="presOf" srcId="{796BC819-5232-4341-8BE1-8FA5B39AC0D2}" destId="{CE344950-115E-4A2F-AE2A-937DBBC754AC}" srcOrd="0" destOrd="0" presId="urn:microsoft.com/office/officeart/2005/8/layout/cycle7"/>
    <dgm:cxn modelId="{05771F6D-C938-4FBC-8355-304B82545EB4}" type="presOf" srcId="{6C4C07AC-6402-4CFC-B2D0-7F5BDAF218FC}" destId="{91743908-74A7-44A4-978C-57E7317E6101}" srcOrd="0" destOrd="0" presId="urn:microsoft.com/office/officeart/2005/8/layout/cycle7"/>
    <dgm:cxn modelId="{C52CA977-C18A-4700-B3C1-9C624107A7EB}" type="presOf" srcId="{108EA788-5236-4CA8-BCA1-ECD5C00D58F7}" destId="{98D29D53-4AA5-439D-896D-32E361C21DD3}" srcOrd="0" destOrd="0" presId="urn:microsoft.com/office/officeart/2005/8/layout/cycle7"/>
    <dgm:cxn modelId="{0ED81A59-ED81-4530-A7B0-652F01C7CDDA}" type="presOf" srcId="{5B22622C-D1A5-42F0-9461-D3D397852067}" destId="{64975AE7-0BA4-4385-952F-D4E776D1FE6B}" srcOrd="0" destOrd="0" presId="urn:microsoft.com/office/officeart/2005/8/layout/cycle7"/>
    <dgm:cxn modelId="{11E51E9D-7863-48F7-833D-0026D2D46D49}" type="presOf" srcId="{3CBD52E9-1853-4129-8E05-B6F412AD2B8C}" destId="{A05A2741-619C-4FF7-B5EB-693E6B7C0F15}" srcOrd="0" destOrd="0" presId="urn:microsoft.com/office/officeart/2005/8/layout/cycle7"/>
    <dgm:cxn modelId="{927BAE0B-EDA6-44FE-9BB6-59D0734D0016}" type="presOf" srcId="{6C4C07AC-6402-4CFC-B2D0-7F5BDAF218FC}" destId="{7CB11D26-573E-4073-B6E9-90E5905D285A}" srcOrd="1" destOrd="0" presId="urn:microsoft.com/office/officeart/2005/8/layout/cycle7"/>
    <dgm:cxn modelId="{AF47C395-FAAA-423A-B62A-444AE62DCF99}" srcId="{6F49415B-E161-45F2-846B-0E19885183FE}" destId="{82908950-B7D5-4B4B-9D42-76114E71DED1}" srcOrd="0" destOrd="0" parTransId="{D7266AC7-5356-45F8-840C-D2655FC7CE2E}" sibTransId="{3CBD52E9-1853-4129-8E05-B6F412AD2B8C}"/>
    <dgm:cxn modelId="{A16A0FBA-32C1-4772-900D-4E37B6F97A5A}" srcId="{6F49415B-E161-45F2-846B-0E19885183FE}" destId="{796BC819-5232-4341-8BE1-8FA5B39AC0D2}" srcOrd="1" destOrd="0" parTransId="{735C33E3-019A-46F5-ADFA-9A4C78000807}" sibTransId="{108EA788-5236-4CA8-BCA1-ECD5C00D58F7}"/>
    <dgm:cxn modelId="{2FDA611B-CBB7-4393-925A-C700108AD9C1}" type="presOf" srcId="{6F49415B-E161-45F2-846B-0E19885183FE}" destId="{59F8B0BF-C8AA-4D1B-AF77-4CBB70F8FE90}" srcOrd="0" destOrd="0" presId="urn:microsoft.com/office/officeart/2005/8/layout/cycle7"/>
    <dgm:cxn modelId="{7C07AAB6-65A3-418A-B17E-D9F0B6E68C57}" type="presOf" srcId="{3CBD52E9-1853-4129-8E05-B6F412AD2B8C}" destId="{A3925C7B-55F0-4EA3-A20A-58880CA99BB6}" srcOrd="1" destOrd="0" presId="urn:microsoft.com/office/officeart/2005/8/layout/cycle7"/>
    <dgm:cxn modelId="{AC491C4D-9E3D-4F9C-92A6-6B3B07352076}" type="presParOf" srcId="{59F8B0BF-C8AA-4D1B-AF77-4CBB70F8FE90}" destId="{2D77A0D0-6470-4A43-BF1B-471BFF98C189}" srcOrd="0" destOrd="0" presId="urn:microsoft.com/office/officeart/2005/8/layout/cycle7"/>
    <dgm:cxn modelId="{7E0D3F16-2F3C-419D-A63A-1791D2B16342}" type="presParOf" srcId="{59F8B0BF-C8AA-4D1B-AF77-4CBB70F8FE90}" destId="{A05A2741-619C-4FF7-B5EB-693E6B7C0F15}" srcOrd="1" destOrd="0" presId="urn:microsoft.com/office/officeart/2005/8/layout/cycle7"/>
    <dgm:cxn modelId="{7B8B46DE-2CD9-49E0-9EF8-00F46EE4366C}" type="presParOf" srcId="{A05A2741-619C-4FF7-B5EB-693E6B7C0F15}" destId="{A3925C7B-55F0-4EA3-A20A-58880CA99BB6}" srcOrd="0" destOrd="0" presId="urn:microsoft.com/office/officeart/2005/8/layout/cycle7"/>
    <dgm:cxn modelId="{5CBB1BCD-213E-4FD7-AFE3-A1BCB13F87B1}" type="presParOf" srcId="{59F8B0BF-C8AA-4D1B-AF77-4CBB70F8FE90}" destId="{CE344950-115E-4A2F-AE2A-937DBBC754AC}" srcOrd="2" destOrd="0" presId="urn:microsoft.com/office/officeart/2005/8/layout/cycle7"/>
    <dgm:cxn modelId="{C551A29D-5F96-4A4F-9607-CCE01D6E70E3}" type="presParOf" srcId="{59F8B0BF-C8AA-4D1B-AF77-4CBB70F8FE90}" destId="{98D29D53-4AA5-439D-896D-32E361C21DD3}" srcOrd="3" destOrd="0" presId="urn:microsoft.com/office/officeart/2005/8/layout/cycle7"/>
    <dgm:cxn modelId="{88A3A4E5-C21E-44C6-828B-3A97A7CF5052}" type="presParOf" srcId="{98D29D53-4AA5-439D-896D-32E361C21DD3}" destId="{E925D01C-0C74-4363-B743-586ECFF5733B}" srcOrd="0" destOrd="0" presId="urn:microsoft.com/office/officeart/2005/8/layout/cycle7"/>
    <dgm:cxn modelId="{CD8BE054-E7E0-44BB-8296-1F097FB378CF}" type="presParOf" srcId="{59F8B0BF-C8AA-4D1B-AF77-4CBB70F8FE90}" destId="{64975AE7-0BA4-4385-952F-D4E776D1FE6B}" srcOrd="4" destOrd="0" presId="urn:microsoft.com/office/officeart/2005/8/layout/cycle7"/>
    <dgm:cxn modelId="{0C0016A2-0DFB-42B3-983D-B521C4C361DF}" type="presParOf" srcId="{59F8B0BF-C8AA-4D1B-AF77-4CBB70F8FE90}" destId="{91743908-74A7-44A4-978C-57E7317E6101}" srcOrd="5" destOrd="0" presId="urn:microsoft.com/office/officeart/2005/8/layout/cycle7"/>
    <dgm:cxn modelId="{E3D7634C-1DC7-4F8B-8089-1F64BBADFCF2}" type="presParOf" srcId="{91743908-74A7-44A4-978C-57E7317E6101}" destId="{7CB11D26-573E-4073-B6E9-90E5905D285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49415B-E161-45F2-846B-0E19885183FE}" type="doc">
      <dgm:prSet loTypeId="urn:microsoft.com/office/officeart/2005/8/layout/cycle7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fr-BE"/>
        </a:p>
      </dgm:t>
    </dgm:pt>
    <dgm:pt modelId="{82908950-B7D5-4B4B-9D42-76114E71DED1}">
      <dgm:prSet phldrT="[Texte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fr-BE" sz="4000" b="1" dirty="0"/>
            <a:t>Individu</a:t>
          </a:r>
        </a:p>
      </dgm:t>
    </dgm:pt>
    <dgm:pt modelId="{D7266AC7-5356-45F8-840C-D2655FC7CE2E}" type="parTrans" cxnId="{AF47C395-FAAA-423A-B62A-444AE62DCF99}">
      <dgm:prSet/>
      <dgm:spPr/>
      <dgm:t>
        <a:bodyPr/>
        <a:lstStyle/>
        <a:p>
          <a:endParaRPr lang="fr-BE"/>
        </a:p>
      </dgm:t>
    </dgm:pt>
    <dgm:pt modelId="{3CBD52E9-1853-4129-8E05-B6F412AD2B8C}" type="sibTrans" cxnId="{AF47C395-FAAA-423A-B62A-444AE62DCF99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fr-BE"/>
        </a:p>
      </dgm:t>
    </dgm:pt>
    <dgm:pt modelId="{796BC819-5232-4341-8BE1-8FA5B39AC0D2}">
      <dgm:prSet phldrT="[Texte]" custT="1"/>
      <dgm:spPr/>
      <dgm:t>
        <a:bodyPr/>
        <a:lstStyle/>
        <a:p>
          <a:r>
            <a:rPr lang="fr-BE" sz="3200" b="1" dirty="0" smtClean="0"/>
            <a:t>Environnement</a:t>
          </a:r>
          <a:endParaRPr lang="fr-BE" sz="4000" b="1" dirty="0"/>
        </a:p>
      </dgm:t>
    </dgm:pt>
    <dgm:pt modelId="{735C33E3-019A-46F5-ADFA-9A4C78000807}" type="parTrans" cxnId="{A16A0FBA-32C1-4772-900D-4E37B6F97A5A}">
      <dgm:prSet/>
      <dgm:spPr/>
      <dgm:t>
        <a:bodyPr/>
        <a:lstStyle/>
        <a:p>
          <a:endParaRPr lang="fr-BE"/>
        </a:p>
      </dgm:t>
    </dgm:pt>
    <dgm:pt modelId="{108EA788-5236-4CA8-BCA1-ECD5C00D58F7}" type="sibTrans" cxnId="{A16A0FBA-32C1-4772-900D-4E37B6F97A5A}">
      <dgm:prSet/>
      <dgm:spPr/>
      <dgm:t>
        <a:bodyPr/>
        <a:lstStyle/>
        <a:p>
          <a:endParaRPr lang="fr-BE"/>
        </a:p>
      </dgm:t>
    </dgm:pt>
    <dgm:pt modelId="{5B22622C-D1A5-42F0-9461-D3D397852067}">
      <dgm:prSet phldrT="[Texte]" custT="1"/>
      <dgm:spPr/>
      <dgm:t>
        <a:bodyPr/>
        <a:lstStyle/>
        <a:p>
          <a:r>
            <a:rPr lang="fr-BE" sz="4000" b="1" dirty="0" smtClean="0"/>
            <a:t>Produit</a:t>
          </a:r>
          <a:endParaRPr lang="fr-BE" sz="4000" b="1" dirty="0"/>
        </a:p>
      </dgm:t>
    </dgm:pt>
    <dgm:pt modelId="{225ED5CA-794F-46BA-B412-F57E951AF558}" type="parTrans" cxnId="{D783B187-3F54-4FBA-B550-3296F9B39336}">
      <dgm:prSet/>
      <dgm:spPr/>
      <dgm:t>
        <a:bodyPr/>
        <a:lstStyle/>
        <a:p>
          <a:endParaRPr lang="fr-BE"/>
        </a:p>
      </dgm:t>
    </dgm:pt>
    <dgm:pt modelId="{6C4C07AC-6402-4CFC-B2D0-7F5BDAF218FC}" type="sibTrans" cxnId="{D783B187-3F54-4FBA-B550-3296F9B39336}">
      <dgm:prSet/>
      <dgm:spPr/>
      <dgm:t>
        <a:bodyPr/>
        <a:lstStyle/>
        <a:p>
          <a:endParaRPr lang="fr-BE"/>
        </a:p>
      </dgm:t>
    </dgm:pt>
    <dgm:pt modelId="{59F8B0BF-C8AA-4D1B-AF77-4CBB70F8FE90}" type="pres">
      <dgm:prSet presAssocID="{6F49415B-E161-45F2-846B-0E19885183F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2D77A0D0-6470-4A43-BF1B-471BFF98C189}" type="pres">
      <dgm:prSet presAssocID="{82908950-B7D5-4B4B-9D42-76114E71DED1}" presName="node" presStyleLbl="node1" presStyleIdx="0" presStyleCnt="3" custScaleX="75207" custScaleY="35559" custRadScaleRad="57363" custRadScaleInc="1793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05A2741-619C-4FF7-B5EB-693E6B7C0F15}" type="pres">
      <dgm:prSet presAssocID="{3CBD52E9-1853-4129-8E05-B6F412AD2B8C}" presName="sibTrans" presStyleLbl="sibTrans2D1" presStyleIdx="0" presStyleCnt="3" custScaleX="138803" custLinFactNeighborX="71711" custLinFactNeighborY="-12001"/>
      <dgm:spPr/>
      <dgm:t>
        <a:bodyPr/>
        <a:lstStyle/>
        <a:p>
          <a:endParaRPr lang="fr-BE"/>
        </a:p>
      </dgm:t>
    </dgm:pt>
    <dgm:pt modelId="{A3925C7B-55F0-4EA3-A20A-58880CA99BB6}" type="pres">
      <dgm:prSet presAssocID="{3CBD52E9-1853-4129-8E05-B6F412AD2B8C}" presName="connectorText" presStyleLbl="sibTrans2D1" presStyleIdx="0" presStyleCnt="3"/>
      <dgm:spPr/>
      <dgm:t>
        <a:bodyPr/>
        <a:lstStyle/>
        <a:p>
          <a:endParaRPr lang="fr-BE"/>
        </a:p>
      </dgm:t>
    </dgm:pt>
    <dgm:pt modelId="{CE344950-115E-4A2F-AE2A-937DBBC754AC}" type="pres">
      <dgm:prSet presAssocID="{796BC819-5232-4341-8BE1-8FA5B39AC0D2}" presName="node" presStyleLbl="node1" presStyleIdx="1" presStyleCnt="3" custScaleX="99094" custScaleY="37060" custRadScaleRad="75962" custRadScaleInc="-43277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98D29D53-4AA5-439D-896D-32E361C21DD3}" type="pres">
      <dgm:prSet presAssocID="{108EA788-5236-4CA8-BCA1-ECD5C00D58F7}" presName="sibTrans" presStyleLbl="sibTrans2D1" presStyleIdx="1" presStyleCnt="3" custAng="51256" custScaleX="113934" custLinFactNeighborX="101" custLinFactNeighborY="-6312"/>
      <dgm:spPr/>
      <dgm:t>
        <a:bodyPr/>
        <a:lstStyle/>
        <a:p>
          <a:endParaRPr lang="fr-BE"/>
        </a:p>
      </dgm:t>
    </dgm:pt>
    <dgm:pt modelId="{E925D01C-0C74-4363-B743-586ECFF5733B}" type="pres">
      <dgm:prSet presAssocID="{108EA788-5236-4CA8-BCA1-ECD5C00D58F7}" presName="connectorText" presStyleLbl="sibTrans2D1" presStyleIdx="1" presStyleCnt="3"/>
      <dgm:spPr/>
      <dgm:t>
        <a:bodyPr/>
        <a:lstStyle/>
        <a:p>
          <a:endParaRPr lang="fr-BE"/>
        </a:p>
      </dgm:t>
    </dgm:pt>
    <dgm:pt modelId="{64975AE7-0BA4-4385-952F-D4E776D1FE6B}" type="pres">
      <dgm:prSet presAssocID="{5B22622C-D1A5-42F0-9461-D3D397852067}" presName="node" presStyleLbl="node1" presStyleIdx="2" presStyleCnt="3" custScaleX="68713" custScaleY="50591" custRadScaleRad="65290" custRadScaleInc="4018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91743908-74A7-44A4-978C-57E7317E6101}" type="pres">
      <dgm:prSet presAssocID="{6C4C07AC-6402-4CFC-B2D0-7F5BDAF218FC}" presName="sibTrans" presStyleLbl="sibTrans2D1" presStyleIdx="2" presStyleCnt="3" custScaleX="147030" custLinFactNeighborX="-73766" custLinFactNeighborY="-17425"/>
      <dgm:spPr/>
      <dgm:t>
        <a:bodyPr/>
        <a:lstStyle/>
        <a:p>
          <a:endParaRPr lang="fr-BE"/>
        </a:p>
      </dgm:t>
    </dgm:pt>
    <dgm:pt modelId="{7CB11D26-573E-4073-B6E9-90E5905D285A}" type="pres">
      <dgm:prSet presAssocID="{6C4C07AC-6402-4CFC-B2D0-7F5BDAF218FC}" presName="connectorText" presStyleLbl="sibTrans2D1" presStyleIdx="2" presStyleCnt="3"/>
      <dgm:spPr/>
      <dgm:t>
        <a:bodyPr/>
        <a:lstStyle/>
        <a:p>
          <a:endParaRPr lang="fr-BE"/>
        </a:p>
      </dgm:t>
    </dgm:pt>
  </dgm:ptLst>
  <dgm:cxnLst>
    <dgm:cxn modelId="{D783B187-3F54-4FBA-B550-3296F9B39336}" srcId="{6F49415B-E161-45F2-846B-0E19885183FE}" destId="{5B22622C-D1A5-42F0-9461-D3D397852067}" srcOrd="2" destOrd="0" parTransId="{225ED5CA-794F-46BA-B412-F57E951AF558}" sibTransId="{6C4C07AC-6402-4CFC-B2D0-7F5BDAF218FC}"/>
    <dgm:cxn modelId="{4F712EC9-E274-455E-A67B-110FE920E0B6}" type="presOf" srcId="{6C4C07AC-6402-4CFC-B2D0-7F5BDAF218FC}" destId="{7CB11D26-573E-4073-B6E9-90E5905D285A}" srcOrd="1" destOrd="0" presId="urn:microsoft.com/office/officeart/2005/8/layout/cycle7"/>
    <dgm:cxn modelId="{AF47C395-FAAA-423A-B62A-444AE62DCF99}" srcId="{6F49415B-E161-45F2-846B-0E19885183FE}" destId="{82908950-B7D5-4B4B-9D42-76114E71DED1}" srcOrd="0" destOrd="0" parTransId="{D7266AC7-5356-45F8-840C-D2655FC7CE2E}" sibTransId="{3CBD52E9-1853-4129-8E05-B6F412AD2B8C}"/>
    <dgm:cxn modelId="{A16A0FBA-32C1-4772-900D-4E37B6F97A5A}" srcId="{6F49415B-E161-45F2-846B-0E19885183FE}" destId="{796BC819-5232-4341-8BE1-8FA5B39AC0D2}" srcOrd="1" destOrd="0" parTransId="{735C33E3-019A-46F5-ADFA-9A4C78000807}" sibTransId="{108EA788-5236-4CA8-BCA1-ECD5C00D58F7}"/>
    <dgm:cxn modelId="{7949C18C-36DC-4469-88C2-D418061F2467}" type="presOf" srcId="{6C4C07AC-6402-4CFC-B2D0-7F5BDAF218FC}" destId="{91743908-74A7-44A4-978C-57E7317E6101}" srcOrd="0" destOrd="0" presId="urn:microsoft.com/office/officeart/2005/8/layout/cycle7"/>
    <dgm:cxn modelId="{05C501E6-A727-4013-AB34-55F250567031}" type="presOf" srcId="{108EA788-5236-4CA8-BCA1-ECD5C00D58F7}" destId="{98D29D53-4AA5-439D-896D-32E361C21DD3}" srcOrd="0" destOrd="0" presId="urn:microsoft.com/office/officeart/2005/8/layout/cycle7"/>
    <dgm:cxn modelId="{8C7E4E75-F910-4486-A405-F83DD8F0CC37}" type="presOf" srcId="{3CBD52E9-1853-4129-8E05-B6F412AD2B8C}" destId="{A05A2741-619C-4FF7-B5EB-693E6B7C0F15}" srcOrd="0" destOrd="0" presId="urn:microsoft.com/office/officeart/2005/8/layout/cycle7"/>
    <dgm:cxn modelId="{5C742E36-C09E-4C97-96C9-1AE1734FD038}" type="presOf" srcId="{82908950-B7D5-4B4B-9D42-76114E71DED1}" destId="{2D77A0D0-6470-4A43-BF1B-471BFF98C189}" srcOrd="0" destOrd="0" presId="urn:microsoft.com/office/officeart/2005/8/layout/cycle7"/>
    <dgm:cxn modelId="{60D2F544-B772-4886-86FA-BFEF17B67685}" type="presOf" srcId="{6F49415B-E161-45F2-846B-0E19885183FE}" destId="{59F8B0BF-C8AA-4D1B-AF77-4CBB70F8FE90}" srcOrd="0" destOrd="0" presId="urn:microsoft.com/office/officeart/2005/8/layout/cycle7"/>
    <dgm:cxn modelId="{B43B373D-CE3D-4207-AB12-AD98AE12F2C0}" type="presOf" srcId="{5B22622C-D1A5-42F0-9461-D3D397852067}" destId="{64975AE7-0BA4-4385-952F-D4E776D1FE6B}" srcOrd="0" destOrd="0" presId="urn:microsoft.com/office/officeart/2005/8/layout/cycle7"/>
    <dgm:cxn modelId="{F94B1639-BD14-4D3B-973F-20866C0431B3}" type="presOf" srcId="{108EA788-5236-4CA8-BCA1-ECD5C00D58F7}" destId="{E925D01C-0C74-4363-B743-586ECFF5733B}" srcOrd="1" destOrd="0" presId="urn:microsoft.com/office/officeart/2005/8/layout/cycle7"/>
    <dgm:cxn modelId="{4FBB2D90-1BB1-4CA7-8EEE-2F4F67D8CC07}" type="presOf" srcId="{796BC819-5232-4341-8BE1-8FA5B39AC0D2}" destId="{CE344950-115E-4A2F-AE2A-937DBBC754AC}" srcOrd="0" destOrd="0" presId="urn:microsoft.com/office/officeart/2005/8/layout/cycle7"/>
    <dgm:cxn modelId="{6341FD04-8106-4FB8-B641-62651C609EA2}" type="presOf" srcId="{3CBD52E9-1853-4129-8E05-B6F412AD2B8C}" destId="{A3925C7B-55F0-4EA3-A20A-58880CA99BB6}" srcOrd="1" destOrd="0" presId="urn:microsoft.com/office/officeart/2005/8/layout/cycle7"/>
    <dgm:cxn modelId="{AEFBA1D1-618E-4881-93E0-6515110D4377}" type="presParOf" srcId="{59F8B0BF-C8AA-4D1B-AF77-4CBB70F8FE90}" destId="{2D77A0D0-6470-4A43-BF1B-471BFF98C189}" srcOrd="0" destOrd="0" presId="urn:microsoft.com/office/officeart/2005/8/layout/cycle7"/>
    <dgm:cxn modelId="{BE2D5DC8-81C5-4E5C-A8E5-68EDC7DEB613}" type="presParOf" srcId="{59F8B0BF-C8AA-4D1B-AF77-4CBB70F8FE90}" destId="{A05A2741-619C-4FF7-B5EB-693E6B7C0F15}" srcOrd="1" destOrd="0" presId="urn:microsoft.com/office/officeart/2005/8/layout/cycle7"/>
    <dgm:cxn modelId="{B2FB1C52-F99A-4054-9E33-0FCCBD4680C3}" type="presParOf" srcId="{A05A2741-619C-4FF7-B5EB-693E6B7C0F15}" destId="{A3925C7B-55F0-4EA3-A20A-58880CA99BB6}" srcOrd="0" destOrd="0" presId="urn:microsoft.com/office/officeart/2005/8/layout/cycle7"/>
    <dgm:cxn modelId="{CB79D92D-0A6F-49AA-9108-51EF06957080}" type="presParOf" srcId="{59F8B0BF-C8AA-4D1B-AF77-4CBB70F8FE90}" destId="{CE344950-115E-4A2F-AE2A-937DBBC754AC}" srcOrd="2" destOrd="0" presId="urn:microsoft.com/office/officeart/2005/8/layout/cycle7"/>
    <dgm:cxn modelId="{78410F26-712A-4A0C-BEBA-76E583681B72}" type="presParOf" srcId="{59F8B0BF-C8AA-4D1B-AF77-4CBB70F8FE90}" destId="{98D29D53-4AA5-439D-896D-32E361C21DD3}" srcOrd="3" destOrd="0" presId="urn:microsoft.com/office/officeart/2005/8/layout/cycle7"/>
    <dgm:cxn modelId="{72131AED-20BA-4630-A4B5-0DF14A753396}" type="presParOf" srcId="{98D29D53-4AA5-439D-896D-32E361C21DD3}" destId="{E925D01C-0C74-4363-B743-586ECFF5733B}" srcOrd="0" destOrd="0" presId="urn:microsoft.com/office/officeart/2005/8/layout/cycle7"/>
    <dgm:cxn modelId="{4522BBB2-3FFE-409F-B45E-877A2B1661F5}" type="presParOf" srcId="{59F8B0BF-C8AA-4D1B-AF77-4CBB70F8FE90}" destId="{64975AE7-0BA4-4385-952F-D4E776D1FE6B}" srcOrd="4" destOrd="0" presId="urn:microsoft.com/office/officeart/2005/8/layout/cycle7"/>
    <dgm:cxn modelId="{10616746-C812-429C-9713-F6A3A7471FE9}" type="presParOf" srcId="{59F8B0BF-C8AA-4D1B-AF77-4CBB70F8FE90}" destId="{91743908-74A7-44A4-978C-57E7317E6101}" srcOrd="5" destOrd="0" presId="urn:microsoft.com/office/officeart/2005/8/layout/cycle7"/>
    <dgm:cxn modelId="{5E5C691D-12C6-4329-BB0A-7D9A317D9CA9}" type="presParOf" srcId="{91743908-74A7-44A4-978C-57E7317E6101}" destId="{7CB11D26-573E-4073-B6E9-90E5905D285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5FA4D-687F-4D08-BB99-D40C399BD7B2}" type="datetimeFigureOut">
              <a:rPr lang="fr-BE" smtClean="0"/>
              <a:pPr/>
              <a:t>10/12/2012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5B8CF-3C43-4456-B0BA-895DD4575EDB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44757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C749-7718-4FA9-8E81-16A4E1D7301C}" type="datetimeFigureOut">
              <a:rPr lang="fr-BE" smtClean="0"/>
              <a:pPr/>
              <a:t>10/12/2012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F5C87-BD0E-40A3-8DFD-EFF828BB775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35253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F5C87-BD0E-40A3-8DFD-EFF828BB7757}" type="slidenum">
              <a:rPr lang="fr-BE" smtClean="0"/>
              <a:pPr/>
              <a:t>6</a:t>
            </a:fld>
            <a:endParaRPr lang="fr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Triangle</a:t>
            </a:r>
            <a:r>
              <a:rPr lang="fr-BE" baseline="0" dirty="0" smtClean="0"/>
              <a:t> d’</a:t>
            </a:r>
            <a:r>
              <a:rPr lang="fr-BE" baseline="0" dirty="0" err="1" smtClean="0"/>
              <a:t>Olivenstein</a:t>
            </a:r>
            <a:r>
              <a:rPr lang="fr-BE" baseline="0" dirty="0" smtClean="0"/>
              <a:t> (psychiatre français, « le psy des toxicos »)</a:t>
            </a:r>
            <a:endParaRPr lang="fr-BE" dirty="0" smtClean="0"/>
          </a:p>
          <a:p>
            <a:r>
              <a:rPr lang="fr-BE" dirty="0" smtClean="0"/>
              <a:t>http://fr.wikipedia.org/wiki/Claude_Olievenstein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B915B-F146-4AAE-B7A9-16AACE066671}" type="slidenum">
              <a:rPr lang="fr-BE" smtClean="0"/>
              <a:pPr/>
              <a:t>13</a:t>
            </a:fld>
            <a:endParaRPr lang="fr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Triangle</a:t>
            </a:r>
            <a:r>
              <a:rPr lang="fr-BE" baseline="0" dirty="0" smtClean="0"/>
              <a:t> d’</a:t>
            </a:r>
            <a:r>
              <a:rPr lang="fr-BE" baseline="0" dirty="0" err="1" smtClean="0"/>
              <a:t>Olivenstein</a:t>
            </a:r>
            <a:r>
              <a:rPr lang="fr-BE" baseline="0" dirty="0" smtClean="0"/>
              <a:t> (psychiatre français, « le psy des toxicos »)</a:t>
            </a:r>
            <a:endParaRPr lang="fr-BE" dirty="0" smtClean="0"/>
          </a:p>
          <a:p>
            <a:r>
              <a:rPr lang="fr-BE" dirty="0" smtClean="0"/>
              <a:t>http://fr.wikipedia.org/wiki/Claude_Olievenstein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B915B-F146-4AAE-B7A9-16AACE066671}" type="slidenum">
              <a:rPr lang="fr-BE" smtClean="0"/>
              <a:pPr/>
              <a:t>14</a:t>
            </a:fld>
            <a:endParaRPr lang="fr-B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Triangle</a:t>
            </a:r>
            <a:r>
              <a:rPr lang="fr-BE" baseline="0" dirty="0" smtClean="0"/>
              <a:t> d’</a:t>
            </a:r>
            <a:r>
              <a:rPr lang="fr-BE" baseline="0" dirty="0" err="1" smtClean="0"/>
              <a:t>Olivenstein</a:t>
            </a:r>
            <a:r>
              <a:rPr lang="fr-BE" baseline="0" dirty="0" smtClean="0"/>
              <a:t> (psychiatre français, « le psy des toxicos »)</a:t>
            </a:r>
            <a:endParaRPr lang="fr-BE" dirty="0" smtClean="0"/>
          </a:p>
          <a:p>
            <a:r>
              <a:rPr lang="fr-BE" dirty="0" smtClean="0"/>
              <a:t>http://fr.wikipedia.org/wiki/Claude_Olievenstein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B915B-F146-4AAE-B7A9-16AACE066671}" type="slidenum">
              <a:rPr lang="fr-BE" smtClean="0"/>
              <a:pPr/>
              <a:t>15</a:t>
            </a:fld>
            <a:endParaRPr lang="fr-B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P.J. PARQUET, </a:t>
            </a:r>
            <a:r>
              <a:rPr lang="fr-FR" i="1" dirty="0" smtClean="0"/>
              <a:t>Pour une prévention de l’usage des substances </a:t>
            </a:r>
            <a:r>
              <a:rPr lang="fr-FR" i="1" dirty="0" err="1" smtClean="0"/>
              <a:t>psychoactives</a:t>
            </a:r>
            <a:r>
              <a:rPr lang="fr-FR" i="1" dirty="0" smtClean="0"/>
              <a:t>. Usage, usage nocif, dépendance,</a:t>
            </a:r>
            <a:r>
              <a:rPr lang="fr-FR" dirty="0" smtClean="0"/>
              <a:t> Vanves, CFES, 1998, p.15.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D3F47-007A-4357-99A9-34412172AFEA}" type="slidenum">
              <a:rPr lang="fr-BE" smtClean="0"/>
              <a:pPr/>
              <a:t>17</a:t>
            </a:fld>
            <a:endParaRPr lang="fr-B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Triangle</a:t>
            </a:r>
            <a:r>
              <a:rPr lang="fr-BE" baseline="0" dirty="0" smtClean="0"/>
              <a:t> d’</a:t>
            </a:r>
            <a:r>
              <a:rPr lang="fr-BE" baseline="0" dirty="0" err="1" smtClean="0"/>
              <a:t>Olivenstein</a:t>
            </a:r>
            <a:r>
              <a:rPr lang="fr-BE" baseline="0" dirty="0" smtClean="0"/>
              <a:t> (psychiatre français, « le psy des toxicos »)</a:t>
            </a:r>
            <a:endParaRPr lang="fr-BE" dirty="0" smtClean="0"/>
          </a:p>
          <a:p>
            <a:r>
              <a:rPr lang="fr-BE" dirty="0" smtClean="0"/>
              <a:t>http://fr.wikipedia.org/wiki/Claude_Olievenstein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B915B-F146-4AAE-B7A9-16AACE066671}" type="slidenum">
              <a:rPr lang="fr-BE" smtClean="0"/>
              <a:pPr/>
              <a:t>19</a:t>
            </a:fld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9001F-A76B-47AB-9224-07CEA468C341}" type="datetimeFigureOut">
              <a:rPr lang="fr-BE" smtClean="0"/>
              <a:pPr/>
              <a:t>10/12/2012</a:t>
            </a:fld>
            <a:endParaRPr lang="fr-BE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A6C6D6-BC9C-4773-8DEF-0EAB79EA693D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9001F-A76B-47AB-9224-07CEA468C341}" type="datetimeFigureOut">
              <a:rPr lang="fr-BE" smtClean="0"/>
              <a:pPr/>
              <a:t>10/12/2012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A6C6D6-BC9C-4773-8DEF-0EAB79EA693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9001F-A76B-47AB-9224-07CEA468C341}" type="datetimeFigureOut">
              <a:rPr lang="fr-BE" smtClean="0"/>
              <a:pPr/>
              <a:t>10/12/2012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A6C6D6-BC9C-4773-8DEF-0EAB79EA693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A1F7FD0-3683-40C7-9C41-C40F5E7A5F2C}" type="datetime1">
              <a:rPr lang="fr-BE" smtClean="0"/>
              <a:pPr/>
              <a:t>10/12/2012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www.nadja-asbl.be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641723C-2BB2-4E89-B111-7E8E847028F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9001F-A76B-47AB-9224-07CEA468C341}" type="datetimeFigureOut">
              <a:rPr lang="fr-BE" smtClean="0"/>
              <a:pPr/>
              <a:t>10/12/2012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A6C6D6-BC9C-4773-8DEF-0EAB79EA693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9001F-A76B-47AB-9224-07CEA468C341}" type="datetimeFigureOut">
              <a:rPr lang="fr-BE" smtClean="0"/>
              <a:pPr/>
              <a:t>10/12/2012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A6C6D6-BC9C-4773-8DEF-0EAB79EA693D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9001F-A76B-47AB-9224-07CEA468C341}" type="datetimeFigureOut">
              <a:rPr lang="fr-BE" smtClean="0"/>
              <a:pPr/>
              <a:t>10/12/2012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A6C6D6-BC9C-4773-8DEF-0EAB79EA693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9001F-A76B-47AB-9224-07CEA468C341}" type="datetimeFigureOut">
              <a:rPr lang="fr-BE" smtClean="0"/>
              <a:pPr/>
              <a:t>10/12/2012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A6C6D6-BC9C-4773-8DEF-0EAB79EA693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9001F-A76B-47AB-9224-07CEA468C341}" type="datetimeFigureOut">
              <a:rPr lang="fr-BE" smtClean="0"/>
              <a:pPr/>
              <a:t>10/12/2012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A6C6D6-BC9C-4773-8DEF-0EAB79EA693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9001F-A76B-47AB-9224-07CEA468C341}" type="datetimeFigureOut">
              <a:rPr lang="fr-BE" smtClean="0"/>
              <a:pPr/>
              <a:t>10/12/2012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A6C6D6-BC9C-4773-8DEF-0EAB79EA693D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9001F-A76B-47AB-9224-07CEA468C341}" type="datetimeFigureOut">
              <a:rPr lang="fr-BE" smtClean="0"/>
              <a:pPr/>
              <a:t>10/12/2012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A6C6D6-BC9C-4773-8DEF-0EAB79EA693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9001F-A76B-47AB-9224-07CEA468C341}" type="datetimeFigureOut">
              <a:rPr lang="fr-BE" smtClean="0"/>
              <a:pPr/>
              <a:t>10/12/2012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A6C6D6-BC9C-4773-8DEF-0EAB79EA693D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599001F-A76B-47AB-9224-07CEA468C341}" type="datetimeFigureOut">
              <a:rPr lang="fr-BE" smtClean="0"/>
              <a:pPr/>
              <a:t>10/12/2012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BE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EA6C6D6-BC9C-4773-8DEF-0EAB79EA693D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47664" y="764704"/>
            <a:ext cx="6840760" cy="576063"/>
          </a:xfrm>
        </p:spPr>
        <p:txBody>
          <a:bodyPr>
            <a:noAutofit/>
          </a:bodyPr>
          <a:lstStyle/>
          <a:p>
            <a:r>
              <a:rPr lang="fr-BE" sz="2400" i="1" dirty="0" smtClean="0"/>
              <a:t>« Les assuétudes : Regards croisés… soignants-soignés » </a:t>
            </a:r>
            <a:endParaRPr lang="fr-BE" sz="2400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87624" y="188640"/>
            <a:ext cx="1440160" cy="432048"/>
          </a:xfrm>
        </p:spPr>
        <p:txBody>
          <a:bodyPr>
            <a:noAutofit/>
          </a:bodyPr>
          <a:lstStyle/>
          <a:p>
            <a:r>
              <a:rPr lang="fr-BE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U.P.R.I.L.</a:t>
            </a:r>
            <a:endParaRPr lang="fr-BE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259632" y="2204864"/>
            <a:ext cx="73448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800" dirty="0" smtClean="0">
                <a:solidFill>
                  <a:schemeClr val="accent6">
                    <a:lumMod val="50000"/>
                  </a:schemeClr>
                </a:solidFill>
                <a:latin typeface="Cooper Black" pitchFamily="18" charset="0"/>
              </a:rPr>
              <a:t>Les assuétudes</a:t>
            </a:r>
          </a:p>
          <a:p>
            <a:pPr algn="ctr"/>
            <a:r>
              <a:rPr lang="fr-BE" sz="3600" dirty="0" smtClean="0">
                <a:solidFill>
                  <a:schemeClr val="accent6">
                    <a:lumMod val="50000"/>
                  </a:schemeClr>
                </a:solidFill>
                <a:latin typeface="CordiaUPC" pitchFamily="34" charset="-34"/>
                <a:cs typeface="CordiaUPC" pitchFamily="34" charset="-34"/>
              </a:rPr>
              <a:t>Introduction à quelques concepts clés</a:t>
            </a:r>
            <a:endParaRPr lang="fr-BE" sz="3600" dirty="0">
              <a:solidFill>
                <a:schemeClr val="accent6">
                  <a:lumMod val="50000"/>
                </a:schemeClr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64288" y="4365104"/>
            <a:ext cx="1272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dirty="0" smtClean="0">
                <a:solidFill>
                  <a:schemeClr val="accent6">
                    <a:lumMod val="50000"/>
                  </a:schemeClr>
                </a:solidFill>
              </a:rPr>
              <a:t>Nadja ASBL</a:t>
            </a:r>
          </a:p>
        </p:txBody>
      </p:sp>
      <p:pic>
        <p:nvPicPr>
          <p:cNvPr id="6" name="Image 5" descr="logonadjave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4799572"/>
            <a:ext cx="1431142" cy="1707750"/>
          </a:xfrm>
          <a:prstGeom prst="rect">
            <a:avLst/>
          </a:prstGeom>
        </p:spPr>
      </p:pic>
      <p:cxnSp>
        <p:nvCxnSpPr>
          <p:cNvPr id="8" name="Connecteur droit 7"/>
          <p:cNvCxnSpPr/>
          <p:nvPr/>
        </p:nvCxnSpPr>
        <p:spPr>
          <a:xfrm>
            <a:off x="1259632" y="1412776"/>
            <a:ext cx="72728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259632" y="980728"/>
            <a:ext cx="7571184" cy="4680520"/>
          </a:xfrm>
        </p:spPr>
        <p:txBody>
          <a:bodyPr>
            <a:noAutofit/>
          </a:bodyPr>
          <a:lstStyle/>
          <a:p>
            <a:pPr marL="0" algn="just">
              <a:buNone/>
            </a:pPr>
            <a:r>
              <a:rPr lang="fr-BE" sz="2000" i="1" dirty="0" smtClean="0">
                <a:latin typeface="Gisha" pitchFamily="34" charset="-79"/>
                <a:cs typeface="Gisha" pitchFamily="34" charset="-79"/>
              </a:rPr>
              <a:t>« il faut absolument que j’arrête de grignoter, il faut absolument que je fasse la lessive… ». </a:t>
            </a:r>
          </a:p>
          <a:p>
            <a:pPr marL="0" algn="just">
              <a:buNone/>
            </a:pPr>
            <a:r>
              <a:rPr lang="fr-BE" sz="2000" dirty="0" smtClean="0">
                <a:latin typeface="Gisha" pitchFamily="34" charset="-79"/>
                <a:cs typeface="Gisha" pitchFamily="34" charset="-79"/>
              </a:rPr>
              <a:t>	évocation d’un combat intérieur</a:t>
            </a:r>
          </a:p>
          <a:p>
            <a:pPr marL="0" algn="just">
              <a:buNone/>
            </a:pPr>
            <a:endParaRPr lang="fr-BE" sz="2000" dirty="0" smtClean="0">
              <a:latin typeface="Gisha" pitchFamily="34" charset="-79"/>
              <a:cs typeface="Gisha" pitchFamily="34" charset="-79"/>
            </a:endParaRPr>
          </a:p>
          <a:p>
            <a:pPr marL="0" algn="just">
              <a:buNone/>
            </a:pPr>
            <a:endParaRPr lang="fr-BE" sz="2000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5616" y="188640"/>
            <a:ext cx="3744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fr-BE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L’ambivalence</a:t>
            </a:r>
            <a:endParaRPr lang="fr-BE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Flèche droite 5"/>
          <p:cNvSpPr/>
          <p:nvPr/>
        </p:nvSpPr>
        <p:spPr>
          <a:xfrm>
            <a:off x="1259632" y="1772816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8" name="Image 7" descr="milo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77934" y="2852936"/>
            <a:ext cx="4782362" cy="38258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59632" y="404665"/>
            <a:ext cx="73448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fr-BE" sz="2000" dirty="0" smtClean="0">
                <a:latin typeface="Gisha" pitchFamily="34" charset="-79"/>
                <a:ea typeface="Calibri" pitchFamily="34" charset="0"/>
                <a:cs typeface="Gisha" pitchFamily="34" charset="-79"/>
              </a:rPr>
              <a:t>Tout se passe comme si la personne était divisée en deux parties opposées et inconciliables. </a:t>
            </a:r>
          </a:p>
          <a:p>
            <a:pPr lvl="0" algn="just"/>
            <a:endParaRPr lang="fr-BE" sz="1200" dirty="0" smtClean="0">
              <a:latin typeface="Gisha" pitchFamily="34" charset="-79"/>
              <a:ea typeface="Calibri" pitchFamily="34" charset="0"/>
              <a:cs typeface="Gisha" pitchFamily="34" charset="-79"/>
            </a:endParaRPr>
          </a:p>
          <a:p>
            <a:pPr algn="just"/>
            <a:r>
              <a:rPr lang="fr-BE" sz="2000" dirty="0" smtClean="0">
                <a:latin typeface="Gisha" pitchFamily="34" charset="-79"/>
                <a:ea typeface="Calibri" pitchFamily="34" charset="0"/>
                <a:cs typeface="Gisha" pitchFamily="34" charset="-79"/>
              </a:rPr>
              <a:t>L’une veut absolument et sincèrement arrêter ou contrôler une conduite et développe une série d’arguments. </a:t>
            </a:r>
          </a:p>
          <a:p>
            <a:pPr algn="just"/>
            <a:r>
              <a:rPr lang="fr-BE" sz="2000" dirty="0" smtClean="0">
                <a:latin typeface="Gisha" pitchFamily="34" charset="-79"/>
                <a:ea typeface="Calibri" pitchFamily="34" charset="0"/>
                <a:cs typeface="Gisha" pitchFamily="34" charset="-79"/>
              </a:rPr>
              <a:t>Ex.: </a:t>
            </a:r>
            <a:r>
              <a:rPr lang="fr-BE" sz="2000" i="1" dirty="0" smtClean="0">
                <a:latin typeface="Gisha" pitchFamily="34" charset="-79"/>
                <a:ea typeface="Calibri" pitchFamily="34" charset="0"/>
                <a:cs typeface="Gisha" pitchFamily="34" charset="-79"/>
              </a:rPr>
              <a:t>« Il faut que j’arrête de fumer »,</a:t>
            </a:r>
          </a:p>
          <a:p>
            <a:pPr algn="just"/>
            <a:endParaRPr lang="fr-BE" sz="2000" i="1" dirty="0" smtClean="0">
              <a:latin typeface="Gisha" pitchFamily="34" charset="-79"/>
              <a:ea typeface="Calibri" pitchFamily="34" charset="0"/>
              <a:cs typeface="Gisha" pitchFamily="34" charset="-79"/>
            </a:endParaRPr>
          </a:p>
          <a:p>
            <a:pPr algn="just"/>
            <a:r>
              <a:rPr lang="fr-BE" sz="2000" dirty="0" smtClean="0">
                <a:latin typeface="Gisha" pitchFamily="34" charset="-79"/>
                <a:ea typeface="Calibri" pitchFamily="34" charset="0"/>
                <a:cs typeface="Gisha" pitchFamily="34" charset="-79"/>
              </a:rPr>
              <a:t>L’autre resurgit à intervalles et pousse à faire ce que l’on ne veut pas faire.</a:t>
            </a:r>
          </a:p>
          <a:p>
            <a:pPr algn="just"/>
            <a:r>
              <a:rPr lang="fr-BE" sz="2000" dirty="0" smtClean="0">
                <a:latin typeface="Gisha" pitchFamily="34" charset="-79"/>
                <a:ea typeface="Calibri" pitchFamily="34" charset="0"/>
                <a:cs typeface="Gisha" pitchFamily="34" charset="-79"/>
              </a:rPr>
              <a:t>Ex.: </a:t>
            </a:r>
            <a:r>
              <a:rPr lang="fr-BE" sz="2000" i="1" dirty="0" smtClean="0">
                <a:latin typeface="Gisha" pitchFamily="34" charset="-79"/>
                <a:ea typeface="Calibri" pitchFamily="34" charset="0"/>
                <a:cs typeface="Gisha" pitchFamily="34" charset="-79"/>
              </a:rPr>
              <a:t>« j’ai envie d’une bonne cigarette après mon repas».</a:t>
            </a:r>
            <a:endParaRPr lang="fr-BE" sz="2800" i="1" dirty="0" smtClean="0">
              <a:latin typeface="Gisha" pitchFamily="34" charset="-79"/>
              <a:cs typeface="Gisha" pitchFamily="34" charset="-79"/>
            </a:endParaRPr>
          </a:p>
        </p:txBody>
      </p:sp>
      <p:pic>
        <p:nvPicPr>
          <p:cNvPr id="6" name="Image 5" descr="2012-11-28_1623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3573016"/>
            <a:ext cx="5077197" cy="2959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259632" y="4437112"/>
            <a:ext cx="7571184" cy="158417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>
              <a:buNone/>
            </a:pPr>
            <a:r>
              <a:rPr lang="fr-BE" sz="2800" dirty="0" smtClean="0">
                <a:latin typeface="Gisha" pitchFamily="34" charset="-79"/>
                <a:cs typeface="Gisha" pitchFamily="34" charset="-79"/>
              </a:rPr>
              <a:t>Pour la personne:</a:t>
            </a:r>
          </a:p>
          <a:p>
            <a:pPr lvl="1"/>
            <a:r>
              <a:rPr lang="fr-BE" sz="2400" dirty="0" smtClean="0">
                <a:latin typeface="Gisha" pitchFamily="34" charset="-79"/>
                <a:cs typeface="Gisha" pitchFamily="34" charset="-79"/>
              </a:rPr>
              <a:t>De se sentir moins jugée</a:t>
            </a:r>
          </a:p>
          <a:p>
            <a:pPr lvl="1"/>
            <a:r>
              <a:rPr lang="fr-BE" sz="2400" dirty="0" smtClean="0">
                <a:latin typeface="Gisha" pitchFamily="34" charset="-79"/>
                <a:cs typeface="Gisha" pitchFamily="34" charset="-79"/>
              </a:rPr>
              <a:t>D’être mieux reconnue dans ses difficultés</a:t>
            </a:r>
          </a:p>
          <a:p>
            <a:pPr lvl="2"/>
            <a:endParaRPr lang="fr-BE" dirty="0" smtClean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59632" y="476672"/>
            <a:ext cx="7382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itchFamily="34" charset="-79"/>
                <a:cs typeface="Gisha" pitchFamily="34" charset="-79"/>
              </a:rPr>
              <a:t>Tenir compte de l’ambivalence permet…</a:t>
            </a: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331640" y="1484784"/>
            <a:ext cx="7560840" cy="2646878"/>
          </a:xfrm>
          <a:prstGeom prst="rect">
            <a:avLst/>
          </a:prstGeom>
          <a:solidFill>
            <a:srgbClr val="CCFF66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  <a:tab pos="1530350" algn="l"/>
              </a:tabLst>
            </a:pPr>
            <a:r>
              <a:rPr kumimoji="0" lang="fr-BE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sha" pitchFamily="34" charset="-79"/>
                <a:ea typeface="Calibri" pitchFamily="34" charset="0"/>
                <a:cs typeface="Gisha" pitchFamily="34" charset="-79"/>
              </a:rPr>
              <a:t>Pour l'intervenant:</a:t>
            </a:r>
            <a:endParaRPr kumimoji="0" lang="fr-BE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sha" pitchFamily="34" charset="-79"/>
              <a:cs typeface="Gisha" pitchFamily="34" charset="-79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  <a:tab pos="1530350" algn="l"/>
              </a:tabLst>
            </a:pPr>
            <a:r>
              <a:rPr lang="fr-BE" sz="2400" dirty="0" smtClean="0">
                <a:solidFill>
                  <a:schemeClr val="tx1"/>
                </a:solidFill>
                <a:latin typeface="Gisha" pitchFamily="34" charset="-79"/>
                <a:cs typeface="Gisha" pitchFamily="34" charset="-79"/>
              </a:rPr>
              <a:t>D’être moins déstabilisé par les changements de positionnement des patients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  <a:tab pos="1530350" algn="l"/>
              </a:tabLst>
            </a:pPr>
            <a:r>
              <a:rPr lang="fr-BE" sz="2400" dirty="0" smtClean="0">
                <a:solidFill>
                  <a:schemeClr val="tx1"/>
                </a:solidFill>
                <a:latin typeface="Gisha" pitchFamily="34" charset="-79"/>
                <a:ea typeface="Calibri" pitchFamily="34" charset="0"/>
                <a:cs typeface="Gisha" pitchFamily="34" charset="-79"/>
              </a:rPr>
              <a:t>De créer un rapport de confiance avec la personne en tenant compte de l'ensemble de sa personnalité.</a:t>
            </a:r>
            <a:endParaRPr kumimoji="0" lang="fr-B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sha" pitchFamily="34" charset="-79"/>
              <a:cs typeface="Gisha" pitchFamily="34" charset="-79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530350" algn="l"/>
              </a:tabLst>
            </a:pPr>
            <a:endParaRPr kumimoji="0" lang="fr-B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sha" pitchFamily="34" charset="-79"/>
              <a:cs typeface="Gisha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e 4"/>
          <p:cNvGraphicFramePr/>
          <p:nvPr/>
        </p:nvGraphicFramePr>
        <p:xfrm>
          <a:off x="0" y="-27384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6084168" y="404664"/>
            <a:ext cx="2880320" cy="1754326"/>
          </a:xfrm>
          <a:prstGeom prst="rect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BE" dirty="0" smtClean="0"/>
              <a:t> Age</a:t>
            </a:r>
          </a:p>
          <a:p>
            <a:pPr>
              <a:buFontTx/>
              <a:buChar char="-"/>
            </a:pPr>
            <a:r>
              <a:rPr lang="fr-BE" dirty="0" smtClean="0"/>
              <a:t> Sexe</a:t>
            </a:r>
          </a:p>
          <a:p>
            <a:pPr>
              <a:buFontTx/>
              <a:buChar char="-"/>
            </a:pPr>
            <a:r>
              <a:rPr lang="fr-BE" dirty="0"/>
              <a:t> </a:t>
            </a:r>
            <a:r>
              <a:rPr lang="fr-BE" dirty="0" smtClean="0"/>
              <a:t>Personnalité</a:t>
            </a:r>
          </a:p>
          <a:p>
            <a:pPr>
              <a:buFontTx/>
              <a:buChar char="-"/>
            </a:pPr>
            <a:r>
              <a:rPr lang="fr-BE" dirty="0" smtClean="0"/>
              <a:t> Expérience de vie</a:t>
            </a:r>
          </a:p>
          <a:p>
            <a:pPr>
              <a:buFontTx/>
              <a:buChar char="-"/>
            </a:pPr>
            <a:r>
              <a:rPr lang="fr-BE" dirty="0" smtClean="0"/>
              <a:t> Niveau actuel de bien-</a:t>
            </a:r>
          </a:p>
          <a:p>
            <a:r>
              <a:rPr lang="fr-BE" dirty="0" smtClean="0"/>
              <a:t>   être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187624" y="4725144"/>
            <a:ext cx="3096344" cy="14773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BE" dirty="0" smtClean="0"/>
              <a:t> - Type de produit</a:t>
            </a:r>
          </a:p>
          <a:p>
            <a:r>
              <a:rPr lang="fr-BE" dirty="0" smtClean="0"/>
              <a:t> - Fréquence</a:t>
            </a:r>
          </a:p>
          <a:p>
            <a:r>
              <a:rPr lang="fr-BE" dirty="0" smtClean="0"/>
              <a:t> - Intensité (temps,      centration)</a:t>
            </a:r>
          </a:p>
          <a:p>
            <a:r>
              <a:rPr lang="fr-BE" dirty="0" smtClean="0"/>
              <a:t> - Contrôle de la pratique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076056" y="4653136"/>
            <a:ext cx="3888432" cy="2031325"/>
          </a:xfrm>
          <a:prstGeom prst="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BE" dirty="0" smtClean="0"/>
              <a:t>- Contexte socio culturel, familial, professionnel, groupe de pairs</a:t>
            </a:r>
          </a:p>
          <a:p>
            <a:r>
              <a:rPr lang="fr-BE" dirty="0" smtClean="0"/>
              <a:t>- Normes et valeurs du milieu</a:t>
            </a:r>
          </a:p>
          <a:p>
            <a:r>
              <a:rPr lang="fr-BE" dirty="0" smtClean="0"/>
              <a:t>- Situation(cadre, sens de l’événement)</a:t>
            </a:r>
          </a:p>
          <a:p>
            <a:r>
              <a:rPr lang="fr-BE" smtClean="0"/>
              <a:t>- Nombre </a:t>
            </a:r>
            <a:r>
              <a:rPr lang="fr-BE" dirty="0" smtClean="0"/>
              <a:t>et types de partenaires</a:t>
            </a:r>
          </a:p>
          <a:p>
            <a:r>
              <a:rPr lang="fr-BE" dirty="0" smtClean="0"/>
              <a:t>- Disponibilité d’autres ressources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D77A0D0-6470-4A43-BF1B-471BFF98C1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2D77A0D0-6470-4A43-BF1B-471BFF98C1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05A2741-619C-4FF7-B5EB-693E6B7C0F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A05A2741-619C-4FF7-B5EB-693E6B7C0F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E344950-115E-4A2F-AE2A-937DBBC754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CE344950-115E-4A2F-AE2A-937DBBC754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8D29D53-4AA5-439D-896D-32E361C21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98D29D53-4AA5-439D-896D-32E361C21D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4975AE7-0BA4-4385-952F-D4E776D1FE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64975AE7-0BA4-4385-952F-D4E776D1FE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1743908-74A7-44A4-978C-57E7317E61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graphicEl>
                                              <a:dgm id="{91743908-74A7-44A4-978C-57E7317E61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10" grpId="0" build="allAtOnce" animBg="1"/>
      <p:bldP spid="11" grpId="0" build="allAtOnce" animBg="1"/>
      <p:bldP spid="12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e 4"/>
          <p:cNvGraphicFramePr/>
          <p:nvPr/>
        </p:nvGraphicFramePr>
        <p:xfrm>
          <a:off x="0" y="-27384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1403648" y="836712"/>
            <a:ext cx="2808312" cy="83099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BE" sz="1600" b="1" dirty="0" smtClean="0">
                <a:latin typeface="Century Gothic" pitchFamily="34" charset="0"/>
                <a:cs typeface="Arial" charset="0"/>
              </a:rPr>
              <a:t>Qu’est-ce qui le motive à consommer ce type de produit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1115616" y="2276872"/>
            <a:ext cx="2088232" cy="83099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BE" sz="1600" b="1" dirty="0" smtClean="0">
                <a:latin typeface="Century Gothic" pitchFamily="34" charset="0"/>
                <a:cs typeface="Arial" charset="0"/>
              </a:rPr>
              <a:t>Qu’est-ce que le produit lui apporte de positif?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6660232" y="2492896"/>
            <a:ext cx="2267744" cy="1323439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BE" sz="1600" b="1" dirty="0" smtClean="0">
                <a:latin typeface="Century Gothic" pitchFamily="34" charset="0"/>
                <a:cs typeface="Arial" charset="0"/>
              </a:rPr>
              <a:t>L’environnement lui offre-t-il d’autres choix que la consommation du produit?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6156176" y="1268760"/>
            <a:ext cx="2267744" cy="83099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BE" sz="1600" b="1" dirty="0" smtClean="0">
                <a:latin typeface="Century Gothic" pitchFamily="34" charset="0"/>
                <a:cs typeface="Arial" charset="0"/>
              </a:rPr>
              <a:t>Quelle place trouve-t-il dans cet environnement?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572000" y="5373216"/>
            <a:ext cx="4248472" cy="5847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BE" sz="1600" b="1" dirty="0" smtClean="0">
                <a:latin typeface="Century Gothic" pitchFamily="34" charset="0"/>
                <a:cs typeface="Arial" charset="0"/>
              </a:rPr>
              <a:t>Comment cet environnement perçoit-il le produit?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187624" y="5445224"/>
            <a:ext cx="2952328" cy="83099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BE" sz="1600" b="1" dirty="0" smtClean="0">
                <a:latin typeface="Century Gothic" pitchFamily="34" charset="0"/>
                <a:cs typeface="Arial" charset="0"/>
              </a:rPr>
              <a:t>Quels bénéfices le produit apporte-t-il à l’environnement?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427984" y="6165304"/>
            <a:ext cx="4464496" cy="33855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BE" sz="1600" b="1" dirty="0" smtClean="0">
                <a:latin typeface="Century Gothic" pitchFamily="34" charset="0"/>
                <a:cs typeface="Arial" charset="0"/>
              </a:rPr>
              <a:t>Le(s) produit(s) est-il (sont-ils) accessibles?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  <p:bldP spid="7" grpId="0" build="allAtOnce" animBg="1"/>
      <p:bldP spid="8" grpId="0" build="allAtOnce" animBg="1"/>
      <p:bldP spid="9" grpId="0" build="allAtOnce" animBg="1"/>
      <p:bldP spid="10" grpId="0" build="allAtOnce" animBg="1"/>
      <p:bldP spid="11" grpId="0" build="allAtOnce" animBg="1"/>
      <p:bldP spid="12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e 4"/>
          <p:cNvGraphicFramePr/>
          <p:nvPr/>
        </p:nvGraphicFramePr>
        <p:xfrm>
          <a:off x="0" y="-27384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3563888" y="2204864"/>
            <a:ext cx="3096344" cy="2553891"/>
          </a:xfrm>
          <a:prstGeom prst="round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BE" sz="3200" dirty="0" smtClean="0"/>
              <a:t>Usage</a:t>
            </a:r>
          </a:p>
          <a:p>
            <a:pPr algn="ctr">
              <a:lnSpc>
                <a:spcPct val="150000"/>
              </a:lnSpc>
            </a:pPr>
            <a:r>
              <a:rPr lang="fr-BE" sz="3200" dirty="0" smtClean="0"/>
              <a:t>Abus</a:t>
            </a:r>
          </a:p>
          <a:p>
            <a:pPr algn="ctr">
              <a:lnSpc>
                <a:spcPct val="150000"/>
              </a:lnSpc>
            </a:pPr>
            <a:r>
              <a:rPr lang="fr-BE" sz="3200" dirty="0" smtClean="0"/>
              <a:t>Dépendance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776864" cy="1143000"/>
          </a:xfrm>
        </p:spPr>
        <p:txBody>
          <a:bodyPr>
            <a:noAutofit/>
          </a:bodyPr>
          <a:lstStyle/>
          <a:p>
            <a:r>
              <a:rPr lang="fr-BE" sz="3600" dirty="0" smtClean="0"/>
              <a:t>Dépendance? Toxicomanie? Assuétudes?</a:t>
            </a:r>
            <a:endParaRPr lang="fr-BE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7624" y="1772816"/>
            <a:ext cx="7498080" cy="480060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fr-BE" sz="2800" dirty="0" smtClean="0">
                <a:latin typeface="Gisha" pitchFamily="34" charset="-79"/>
                <a:cs typeface="Gisha" pitchFamily="34" charset="-79"/>
              </a:rPr>
              <a:t>Les termes utilisés par les professionnels ont</a:t>
            </a:r>
          </a:p>
          <a:p>
            <a:pPr algn="just">
              <a:buNone/>
            </a:pPr>
            <a:r>
              <a:rPr lang="fr-BE" sz="2800" dirty="0" smtClean="0">
                <a:latin typeface="Gisha" pitchFamily="34" charset="-79"/>
                <a:cs typeface="Gisha" pitchFamily="34" charset="-79"/>
              </a:rPr>
              <a:t>évolué dans le temps.</a:t>
            </a:r>
          </a:p>
          <a:p>
            <a:pPr algn="just">
              <a:buNone/>
            </a:pPr>
            <a:endParaRPr lang="fr-BE" sz="2400" dirty="0" smtClean="0">
              <a:latin typeface="Gisha" pitchFamily="34" charset="-79"/>
              <a:cs typeface="Gisha" pitchFamily="34" charset="-79"/>
            </a:endParaRPr>
          </a:p>
          <a:p>
            <a:pPr algn="just">
              <a:buNone/>
            </a:pPr>
            <a:r>
              <a:rPr lang="fr-BE" dirty="0" smtClean="0">
                <a:latin typeface="Gisha" pitchFamily="34" charset="-79"/>
                <a:cs typeface="Gisha" pitchFamily="34" charset="-79"/>
              </a:rPr>
              <a:t>Actuellement, on parle d’assuétudes (en Belgique),</a:t>
            </a:r>
          </a:p>
          <a:p>
            <a:pPr algn="just">
              <a:buNone/>
            </a:pPr>
            <a:r>
              <a:rPr lang="fr-BE" dirty="0" smtClean="0">
                <a:latin typeface="Gisha" pitchFamily="34" charset="-79"/>
                <a:cs typeface="Gisha" pitchFamily="34" charset="-79"/>
              </a:rPr>
              <a:t>car on a élargi à toutes sortes de dépendances et</a:t>
            </a:r>
          </a:p>
          <a:p>
            <a:pPr algn="just">
              <a:buNone/>
            </a:pPr>
            <a:r>
              <a:rPr lang="fr-BE" dirty="0" smtClean="0">
                <a:latin typeface="Gisha" pitchFamily="34" charset="-79"/>
                <a:cs typeface="Gisha" pitchFamily="34" charset="-79"/>
              </a:rPr>
              <a:t>pas seulement à celles liées au produit.</a:t>
            </a:r>
          </a:p>
          <a:p>
            <a:pPr algn="just">
              <a:buNone/>
            </a:pPr>
            <a:endParaRPr lang="fr-BE" sz="2400" dirty="0" smtClean="0">
              <a:latin typeface="Gisha" pitchFamily="34" charset="-79"/>
              <a:cs typeface="Gisha" pitchFamily="34" charset="-79"/>
            </a:endParaRPr>
          </a:p>
          <a:p>
            <a:pPr algn="just">
              <a:buNone/>
            </a:pPr>
            <a:r>
              <a:rPr lang="fr-BE" dirty="0" smtClean="0">
                <a:latin typeface="Gisha" pitchFamily="34" charset="-79"/>
                <a:cs typeface="Gisha" pitchFamily="34" charset="-79"/>
              </a:rPr>
              <a:t>« Assuétude » fait appel au comportement, ce n’est</a:t>
            </a:r>
          </a:p>
          <a:p>
            <a:pPr algn="just">
              <a:buNone/>
            </a:pPr>
            <a:r>
              <a:rPr lang="fr-BE" dirty="0" smtClean="0">
                <a:latin typeface="Gisha" pitchFamily="34" charset="-79"/>
                <a:cs typeface="Gisha" pitchFamily="34" charset="-79"/>
              </a:rPr>
              <a:t>pas un état (idée du processus).</a:t>
            </a:r>
          </a:p>
          <a:p>
            <a:pPr algn="just">
              <a:buNone/>
            </a:pPr>
            <a:r>
              <a:rPr lang="fr-BE" dirty="0" smtClean="0">
                <a:latin typeface="Gisha" pitchFamily="34" charset="-79"/>
                <a:cs typeface="Gisha" pitchFamily="34" charset="-79"/>
              </a:rPr>
              <a:t>Décrire en terme de « être dépendant de … » est</a:t>
            </a:r>
          </a:p>
          <a:p>
            <a:pPr algn="just">
              <a:buNone/>
            </a:pPr>
            <a:r>
              <a:rPr lang="fr-BE" dirty="0" smtClean="0">
                <a:latin typeface="Gisha" pitchFamily="34" charset="-79"/>
                <a:cs typeface="Gisha" pitchFamily="34" charset="-79"/>
              </a:rPr>
              <a:t>moins limitatif.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www.nadja-asbl.be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105872" cy="778098"/>
          </a:xfrm>
        </p:spPr>
        <p:txBody>
          <a:bodyPr>
            <a:normAutofit/>
          </a:bodyPr>
          <a:lstStyle/>
          <a:p>
            <a:r>
              <a:rPr lang="fr-BE" sz="4000" dirty="0" smtClean="0"/>
              <a:t>Usage, abus et dépendance</a:t>
            </a:r>
            <a:endParaRPr lang="fr-BE" sz="4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www.nadja-asbl.be</a:t>
            </a:r>
            <a:endParaRPr lang="fr-BE"/>
          </a:p>
        </p:txBody>
      </p:sp>
      <p:sp>
        <p:nvSpPr>
          <p:cNvPr id="5" name="Rectangle 4"/>
          <p:cNvSpPr/>
          <p:nvPr/>
        </p:nvSpPr>
        <p:spPr>
          <a:xfrm>
            <a:off x="1259632" y="3573016"/>
            <a:ext cx="7416824" cy="23083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BE" sz="2400" b="1" dirty="0" smtClean="0">
                <a:latin typeface="Gisha" pitchFamily="34" charset="-79"/>
                <a:cs typeface="Gisha" pitchFamily="34" charset="-79"/>
              </a:rPr>
              <a:t>L’abus </a:t>
            </a:r>
            <a:r>
              <a:rPr lang="fr-BE" sz="2400" dirty="0" smtClean="0">
                <a:latin typeface="Gisha" pitchFamily="34" charset="-79"/>
                <a:cs typeface="Gisha" pitchFamily="34" charset="-79"/>
              </a:rPr>
              <a:t>est un type d’usage qui, sans que l’on puisse parler de dépendance, peut engendrer des dommages physiques, psychiques et/ou sociaux pour le sujet lui-même et/ou pour son environnement. </a:t>
            </a:r>
            <a:endParaRPr lang="fr-BE" sz="2400" dirty="0"/>
          </a:p>
        </p:txBody>
      </p:sp>
      <p:sp>
        <p:nvSpPr>
          <p:cNvPr id="6" name="Rectangle 5"/>
          <p:cNvSpPr/>
          <p:nvPr/>
        </p:nvSpPr>
        <p:spPr>
          <a:xfrm>
            <a:off x="1259632" y="1412776"/>
            <a:ext cx="7416824" cy="16921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BE" sz="2400" b="1" dirty="0" smtClean="0">
                <a:latin typeface="Gisha" pitchFamily="34" charset="-79"/>
                <a:cs typeface="Gisha" pitchFamily="34" charset="-79"/>
              </a:rPr>
              <a:t>L’usage </a:t>
            </a:r>
            <a:r>
              <a:rPr lang="fr-BE" sz="2400" dirty="0" smtClean="0">
                <a:latin typeface="Gisha" pitchFamily="34" charset="-79"/>
                <a:cs typeface="Gisha" pitchFamily="34" charset="-79"/>
              </a:rPr>
              <a:t>est défini comme une consommation de  substances psychoactives n’entraînant ni complication, ni dommage.  </a:t>
            </a:r>
            <a:endParaRPr lang="fr-B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www.nadja-asbl.be</a:t>
            </a:r>
            <a:endParaRPr lang="fr-BE"/>
          </a:p>
        </p:txBody>
      </p:sp>
      <p:sp>
        <p:nvSpPr>
          <p:cNvPr id="5" name="Rectangle 4"/>
          <p:cNvSpPr/>
          <p:nvPr/>
        </p:nvSpPr>
        <p:spPr>
          <a:xfrm>
            <a:off x="1187624" y="4869160"/>
            <a:ext cx="7632848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None/>
            </a:pPr>
            <a:r>
              <a:rPr lang="fr-BE" sz="2400" b="1" dirty="0" smtClean="0">
                <a:latin typeface="Gisha" pitchFamily="34" charset="-79"/>
                <a:cs typeface="Gisha" pitchFamily="34" charset="-79"/>
              </a:rPr>
              <a:t>La tolérance </a:t>
            </a:r>
            <a:r>
              <a:rPr lang="fr-BE" sz="2400" dirty="0" smtClean="0">
                <a:latin typeface="Gisha" pitchFamily="34" charset="-79"/>
                <a:cs typeface="Gisha" pitchFamily="34" charset="-79"/>
              </a:rPr>
              <a:t>est le processus survenant lorsque l'organisme commence à s'adapter à certaines drogues de façon à diminuer leurs effets. L'usager doit donc en prendre plus pour obtenir les mêmes effets. </a:t>
            </a:r>
          </a:p>
        </p:txBody>
      </p:sp>
      <p:sp>
        <p:nvSpPr>
          <p:cNvPr id="7" name="Rectangle 6"/>
          <p:cNvSpPr/>
          <p:nvPr/>
        </p:nvSpPr>
        <p:spPr>
          <a:xfrm>
            <a:off x="1187624" y="404664"/>
            <a:ext cx="7632848" cy="4093428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None/>
            </a:pPr>
            <a:r>
              <a:rPr lang="fr-BE" sz="2000" b="1" dirty="0" smtClean="0">
                <a:latin typeface="Gisha" pitchFamily="34" charset="-79"/>
                <a:cs typeface="Gisha" pitchFamily="34" charset="-79"/>
              </a:rPr>
              <a:t>La dépendance </a:t>
            </a:r>
            <a:r>
              <a:rPr lang="fr-BE" sz="2000" dirty="0" smtClean="0">
                <a:latin typeface="Gisha" pitchFamily="34" charset="-79"/>
                <a:cs typeface="Gisha" pitchFamily="34" charset="-79"/>
              </a:rPr>
              <a:t>doit être distinguée de l’abus notamment par son intensité.  Il s’agit d’un problème qui peut entraîner une détresse parfois sévère. </a:t>
            </a:r>
          </a:p>
          <a:p>
            <a:pPr algn="just">
              <a:buNone/>
            </a:pPr>
            <a:endParaRPr lang="fr-BE" sz="2000" dirty="0" smtClean="0">
              <a:latin typeface="Gisha" pitchFamily="34" charset="-79"/>
              <a:cs typeface="Gisha" pitchFamily="34" charset="-79"/>
            </a:endParaRPr>
          </a:p>
          <a:p>
            <a:pPr lvl="1" algn="just">
              <a:buFontTx/>
              <a:buChar char="-"/>
            </a:pPr>
            <a:r>
              <a:rPr lang="fr-BE" sz="2000" dirty="0" smtClean="0">
                <a:latin typeface="Gisha" pitchFamily="34" charset="-79"/>
                <a:cs typeface="Gisha" pitchFamily="34" charset="-79"/>
              </a:rPr>
              <a:t>Il ne faut pas nécessairement qu’il y ait dépendance physique pour que l’on puisse parler de dépendance. </a:t>
            </a:r>
          </a:p>
          <a:p>
            <a:pPr lvl="1" algn="just">
              <a:buNone/>
            </a:pPr>
            <a:endParaRPr lang="fr-BE" sz="2000" dirty="0" smtClean="0">
              <a:latin typeface="Gisha" pitchFamily="34" charset="-79"/>
              <a:cs typeface="Gisha" pitchFamily="34" charset="-79"/>
            </a:endParaRPr>
          </a:p>
          <a:p>
            <a:pPr lvl="1" algn="just">
              <a:buFontTx/>
              <a:buChar char="-"/>
            </a:pPr>
            <a:r>
              <a:rPr lang="fr-BE" sz="2000" dirty="0" smtClean="0">
                <a:latin typeface="Gisha" pitchFamily="34" charset="-79"/>
                <a:cs typeface="Gisha" pitchFamily="34" charset="-79"/>
              </a:rPr>
              <a:t>Lorsqu’il y a dépendance, le fait de consommer le produit apparaît comme une nécessité à la personne.  </a:t>
            </a:r>
          </a:p>
          <a:p>
            <a:pPr lvl="1" algn="just">
              <a:buFontTx/>
              <a:buChar char="-"/>
            </a:pPr>
            <a:endParaRPr lang="fr-BE" sz="2000" dirty="0" smtClean="0">
              <a:latin typeface="Gisha" pitchFamily="34" charset="-79"/>
              <a:cs typeface="Gisha" pitchFamily="34" charset="-79"/>
            </a:endParaRPr>
          </a:p>
          <a:p>
            <a:pPr lvl="1" algn="just">
              <a:buFontTx/>
              <a:buChar char="-"/>
            </a:pPr>
            <a:r>
              <a:rPr lang="fr-BE" sz="2000" dirty="0" smtClean="0">
                <a:latin typeface="Gisha" pitchFamily="34" charset="-79"/>
                <a:cs typeface="Gisha" pitchFamily="34" charset="-79"/>
              </a:rPr>
              <a:t>Elle le vit comme un réel besoin. Si bien qu’elle en arrive finalement à prendre le produit uniquement pour pouvoir continuer à vivre “normalement”.</a:t>
            </a:r>
            <a:endParaRPr lang="fr-BE" sz="2000" dirty="0">
              <a:latin typeface="Gisha" pitchFamily="34" charset="-79"/>
              <a:cs typeface="Gisha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e 4"/>
          <p:cNvGraphicFramePr/>
          <p:nvPr/>
        </p:nvGraphicFramePr>
        <p:xfrm>
          <a:off x="0" y="-27384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987824" y="908720"/>
            <a:ext cx="4104456" cy="109260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BE" b="1" dirty="0" smtClean="0"/>
              <a:t>Approche psycho-sociale</a:t>
            </a:r>
          </a:p>
          <a:p>
            <a:pPr algn="ctr"/>
            <a:endParaRPr lang="fr-BE" sz="1100" dirty="0" smtClean="0"/>
          </a:p>
          <a:p>
            <a:pPr algn="ctr"/>
            <a:r>
              <a:rPr lang="fr-BE" dirty="0" smtClean="0"/>
              <a:t>Usager responsable</a:t>
            </a:r>
          </a:p>
          <a:p>
            <a:pPr algn="ctr"/>
            <a:r>
              <a:rPr lang="fr-BE" dirty="0" smtClean="0"/>
              <a:t>Capable de changement</a:t>
            </a:r>
            <a:endParaRPr lang="fr-BE" dirty="0"/>
          </a:p>
        </p:txBody>
      </p:sp>
      <p:sp>
        <p:nvSpPr>
          <p:cNvPr id="4" name="ZoneTexte 3"/>
          <p:cNvSpPr txBox="1"/>
          <p:nvPr/>
        </p:nvSpPr>
        <p:spPr>
          <a:xfrm>
            <a:off x="1115616" y="5226784"/>
            <a:ext cx="3672408" cy="123110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BE" b="1" dirty="0" smtClean="0"/>
              <a:t>Approche juridique et judiciaire</a:t>
            </a:r>
          </a:p>
          <a:p>
            <a:pPr algn="ctr"/>
            <a:r>
              <a:rPr lang="fr-BE" dirty="0" smtClean="0"/>
              <a:t>Usager délinquant</a:t>
            </a:r>
          </a:p>
          <a:p>
            <a:pPr algn="ctr"/>
            <a:r>
              <a:rPr lang="fr-BE" b="1" dirty="0" smtClean="0"/>
              <a:t>Approche médicale</a:t>
            </a:r>
          </a:p>
          <a:p>
            <a:pPr algn="ctr"/>
            <a:r>
              <a:rPr lang="fr-BE" dirty="0" smtClean="0"/>
              <a:t>Usager malade</a:t>
            </a:r>
            <a:endParaRPr lang="fr-BE" dirty="0"/>
          </a:p>
        </p:txBody>
      </p:sp>
      <p:sp>
        <p:nvSpPr>
          <p:cNvPr id="7" name="ZoneTexte 6"/>
          <p:cNvSpPr txBox="1"/>
          <p:nvPr/>
        </p:nvSpPr>
        <p:spPr>
          <a:xfrm>
            <a:off x="5220072" y="5445224"/>
            <a:ext cx="3744416" cy="64633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BE" b="1" dirty="0" smtClean="0"/>
              <a:t>Approche socioculturelle</a:t>
            </a:r>
          </a:p>
          <a:p>
            <a:pPr algn="ctr"/>
            <a:r>
              <a:rPr lang="fr-BE" dirty="0" smtClean="0"/>
              <a:t>Usager victime ou marginal</a:t>
            </a:r>
            <a:endParaRPr lang="fr-BE" dirty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1115616" y="188640"/>
            <a:ext cx="5760640" cy="576064"/>
          </a:xfrm>
          <a:prstGeom prst="rect">
            <a:avLst/>
          </a:prstGeom>
        </p:spPr>
        <p:txBody>
          <a:bodyPr anchor="b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Un contexte professionnel</a:t>
            </a:r>
            <a:endParaRPr kumimoji="0" lang="fr-BE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4" grpId="0" build="allAtOnce" animBg="1"/>
      <p:bldP spid="7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498080" cy="936104"/>
          </a:xfrm>
        </p:spPr>
        <p:txBody>
          <a:bodyPr>
            <a:normAutofit/>
          </a:bodyPr>
          <a:lstStyle/>
          <a:p>
            <a:r>
              <a:rPr lang="fr-BE" dirty="0" smtClean="0"/>
              <a:t>Présentation du centre Nadja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7624" y="4005064"/>
            <a:ext cx="7498080" cy="2640360"/>
          </a:xfrm>
        </p:spPr>
        <p:txBody>
          <a:bodyPr>
            <a:normAutofit/>
          </a:bodyPr>
          <a:lstStyle/>
          <a:p>
            <a:r>
              <a:rPr lang="fr-BE" sz="2800" dirty="0" smtClean="0"/>
              <a:t>3 services interconnectés:</a:t>
            </a:r>
          </a:p>
          <a:p>
            <a:pPr lvl="1"/>
            <a:r>
              <a:rPr lang="fr-BE" sz="2400" dirty="0" smtClean="0"/>
              <a:t>Prévention</a:t>
            </a:r>
          </a:p>
          <a:p>
            <a:pPr lvl="1"/>
            <a:r>
              <a:rPr lang="fr-BE" sz="2400" dirty="0" smtClean="0"/>
              <a:t>Documentation</a:t>
            </a:r>
          </a:p>
          <a:p>
            <a:pPr lvl="1"/>
            <a:r>
              <a:rPr lang="fr-BE" sz="2400" dirty="0" smtClean="0"/>
              <a:t>Traitement</a:t>
            </a:r>
          </a:p>
          <a:p>
            <a:r>
              <a:rPr lang="fr-BE" sz="2800" dirty="0" smtClean="0"/>
              <a:t>Une activité transversale : la formation</a:t>
            </a:r>
            <a:endParaRPr lang="fr-BE" sz="2800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187624" y="2025626"/>
            <a:ext cx="7704856" cy="1809810"/>
          </a:xfrm>
          <a:prstGeom prst="downArrowCallout">
            <a:avLst>
              <a:gd name="adj1" fmla="val 51388"/>
              <a:gd name="adj2" fmla="val 25694"/>
              <a:gd name="adj3" fmla="val 27082"/>
              <a:gd name="adj4" fmla="val 72918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L’</a:t>
            </a:r>
            <a:r>
              <a:rPr kumimoji="0" lang="fr-B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asbl</a:t>
            </a:r>
            <a:r>
              <a:rPr kumimoji="0" lang="fr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Nadja a vu le jour en 1978 et s’est spécialisée dans l’information, la prévention et le traitement des dépendances.</a:t>
            </a:r>
            <a:endParaRPr kumimoji="0" lang="fr-B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Une même lecture de la problématique des assuétudes, fondée sur les théories de la communication, imprègne les différents axes de son travail.</a:t>
            </a:r>
            <a:endParaRPr kumimoji="0" lang="fr-B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7624" y="1268760"/>
            <a:ext cx="52295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sz="2400" dirty="0" smtClean="0"/>
              <a:t>Centre agréé et spécialisé en assuétudes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79712" y="1484784"/>
            <a:ext cx="5944704" cy="68505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fr-BE" dirty="0" smtClean="0"/>
              <a:t>http://www.nadja-asbl.be/</a:t>
            </a:r>
            <a:endParaRPr lang="fr-BE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498080" cy="1080120"/>
          </a:xfrm>
        </p:spPr>
        <p:txBody>
          <a:bodyPr/>
          <a:lstStyle/>
          <a:p>
            <a:r>
              <a:rPr lang="fr-BE" dirty="0" smtClean="0"/>
              <a:t>Pour plus d’infos…</a:t>
            </a:r>
            <a:endParaRPr lang="fr-BE" dirty="0"/>
          </a:p>
        </p:txBody>
      </p:sp>
      <p:pic>
        <p:nvPicPr>
          <p:cNvPr id="4" name="Image 3" descr="2012-11-15_1637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5" y="2420888"/>
            <a:ext cx="7865925" cy="398856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306896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BE" dirty="0" smtClean="0"/>
              <a:t>Merci de votre attention !</a:t>
            </a:r>
            <a:br>
              <a:rPr lang="fr-BE" dirty="0" smtClean="0"/>
            </a:b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448760" cy="706090"/>
          </a:xfrm>
        </p:spPr>
        <p:txBody>
          <a:bodyPr>
            <a:normAutofit/>
          </a:bodyPr>
          <a:lstStyle/>
          <a:p>
            <a:r>
              <a:rPr lang="fr-BE" sz="4000" dirty="0" smtClean="0"/>
              <a:t>Traitement</a:t>
            </a:r>
            <a:endParaRPr lang="fr-BE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648" y="1052736"/>
            <a:ext cx="7498080" cy="1837184"/>
          </a:xfrm>
        </p:spPr>
        <p:txBody>
          <a:bodyPr/>
          <a:lstStyle/>
          <a:p>
            <a:r>
              <a:rPr lang="fr-BE" dirty="0" smtClean="0"/>
              <a:t>Consultations pour les consommateurs et leurs proches</a:t>
            </a:r>
          </a:p>
          <a:p>
            <a:r>
              <a:rPr lang="fr-BE" dirty="0" smtClean="0"/>
              <a:t>Point Accueil Parents</a:t>
            </a:r>
          </a:p>
          <a:p>
            <a:endParaRPr lang="fr-BE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331640" y="4581128"/>
            <a:ext cx="7498080" cy="1837184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fr-B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9500</a:t>
            </a:r>
            <a:r>
              <a:rPr kumimoji="0" lang="fr-BE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documents en prêt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fr-BE" sz="3200" baseline="0" dirty="0" smtClean="0"/>
              <a:t>Livres, revues spécialisées</a:t>
            </a:r>
            <a:r>
              <a:rPr lang="fr-BE" sz="3200" dirty="0" smtClean="0"/>
              <a:t> et </a:t>
            </a:r>
            <a:r>
              <a:rPr lang="fr-BE" sz="3200" baseline="0" dirty="0" smtClean="0"/>
              <a:t>matériel</a:t>
            </a:r>
            <a:r>
              <a:rPr lang="fr-BE" sz="3200" dirty="0" smtClean="0"/>
              <a:t> de prévention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fr-B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Base</a:t>
            </a:r>
            <a:r>
              <a:rPr kumimoji="0" lang="fr-BE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données informatisée et mise à jour</a:t>
            </a:r>
            <a:endParaRPr kumimoji="0" lang="fr-B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259632" y="3429000"/>
            <a:ext cx="6448760" cy="70609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4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Documentation</a:t>
            </a:r>
            <a:endParaRPr kumimoji="0" lang="fr-BE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5656672" cy="922114"/>
          </a:xfrm>
        </p:spPr>
        <p:txBody>
          <a:bodyPr>
            <a:normAutofit/>
          </a:bodyPr>
          <a:lstStyle/>
          <a:p>
            <a:r>
              <a:rPr lang="fr-BE" sz="4000" dirty="0" smtClean="0"/>
              <a:t>Prévention</a:t>
            </a:r>
            <a:endParaRPr lang="fr-BE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7624" y="1268760"/>
            <a:ext cx="7704856" cy="4800600"/>
          </a:xfrm>
        </p:spPr>
        <p:txBody>
          <a:bodyPr>
            <a:normAutofit/>
          </a:bodyPr>
          <a:lstStyle/>
          <a:p>
            <a:r>
              <a:rPr lang="fr-BE" sz="2600" dirty="0" smtClean="0"/>
              <a:t>S’adresse aux adultes relais présents dans les différents milieux de vie des jeunes. </a:t>
            </a:r>
          </a:p>
          <a:p>
            <a:pPr algn="just">
              <a:buNone/>
            </a:pPr>
            <a:endParaRPr lang="fr-BE" sz="2600" dirty="0" smtClean="0"/>
          </a:p>
          <a:p>
            <a:r>
              <a:rPr lang="fr-BE" sz="2600" dirty="0" smtClean="0"/>
              <a:t>Les accompagne dans leur rôle d’acteurs de prévention:</a:t>
            </a:r>
          </a:p>
          <a:p>
            <a:pPr lvl="2"/>
            <a:r>
              <a:rPr lang="fr-BE" dirty="0" smtClean="0"/>
              <a:t>Information</a:t>
            </a:r>
          </a:p>
          <a:p>
            <a:pPr lvl="2"/>
            <a:r>
              <a:rPr lang="fr-BE" dirty="0" smtClean="0"/>
              <a:t>Aide méthodologique à la préparation d’animations</a:t>
            </a:r>
          </a:p>
          <a:p>
            <a:pPr lvl="2"/>
            <a:r>
              <a:rPr lang="fr-BE" dirty="0" smtClean="0"/>
              <a:t>Formation « Communication et assuétudes »</a:t>
            </a:r>
          </a:p>
          <a:p>
            <a:pPr lvl="2"/>
            <a:r>
              <a:rPr lang="fr-BE" dirty="0" smtClean="0"/>
              <a:t>Supervision individuelle et collective</a:t>
            </a:r>
          </a:p>
          <a:p>
            <a:pPr lvl="2"/>
            <a:r>
              <a:rPr lang="fr-BE" dirty="0" smtClean="0"/>
              <a:t>Outil « Mille Facettes: Parler des dépendances avec les jeunes 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2564904"/>
            <a:ext cx="7498080" cy="1143000"/>
          </a:xfrm>
        </p:spPr>
        <p:txBody>
          <a:bodyPr/>
          <a:lstStyle/>
          <a:p>
            <a:pPr algn="ctr"/>
            <a:r>
              <a:rPr lang="fr-BE" dirty="0" smtClean="0"/>
              <a:t>Quelques concepts clés 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498080" cy="1143000"/>
          </a:xfrm>
        </p:spPr>
        <p:txBody>
          <a:bodyPr>
            <a:normAutofit/>
          </a:bodyPr>
          <a:lstStyle/>
          <a:p>
            <a:r>
              <a:rPr lang="fr-BE" sz="3600" dirty="0" smtClean="0"/>
              <a:t>Une expérience subjective de la réalité</a:t>
            </a:r>
            <a:endParaRPr lang="fr-BE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7624" y="1700808"/>
            <a:ext cx="7498080" cy="3312368"/>
          </a:xfrm>
        </p:spPr>
        <p:txBody>
          <a:bodyPr>
            <a:noAutofit/>
          </a:bodyPr>
          <a:lstStyle/>
          <a:p>
            <a:pPr algn="just"/>
            <a:r>
              <a:rPr lang="fr-BE" sz="2000" dirty="0" smtClean="0">
                <a:latin typeface="Gisha" pitchFamily="34" charset="-79"/>
                <a:cs typeface="Gisha" pitchFamily="34" charset="-79"/>
              </a:rPr>
              <a:t>Nous nous sommes forgés une </a:t>
            </a:r>
            <a:r>
              <a:rPr lang="fr-BE" sz="2000" b="1" u="sng" dirty="0" smtClean="0">
                <a:latin typeface="Gisha" pitchFamily="34" charset="-79"/>
                <a:cs typeface="Gisha" pitchFamily="34" charset="-79"/>
              </a:rPr>
              <a:t>représentation personnelle </a:t>
            </a:r>
            <a:r>
              <a:rPr lang="fr-BE" sz="2000" dirty="0" smtClean="0">
                <a:latin typeface="Gisha" pitchFamily="34" charset="-79"/>
                <a:cs typeface="Gisha" pitchFamily="34" charset="-79"/>
              </a:rPr>
              <a:t>des assuétudes en rapport avec notre vécu.</a:t>
            </a:r>
          </a:p>
          <a:p>
            <a:pPr algn="just"/>
            <a:endParaRPr lang="fr-BE" sz="2000" dirty="0" smtClean="0">
              <a:latin typeface="Gisha" pitchFamily="34" charset="-79"/>
              <a:cs typeface="Gisha" pitchFamily="34" charset="-79"/>
            </a:endParaRPr>
          </a:p>
          <a:p>
            <a:pPr algn="just"/>
            <a:r>
              <a:rPr lang="fr-BE" sz="2000" dirty="0" smtClean="0">
                <a:latin typeface="Gisha" pitchFamily="34" charset="-79"/>
                <a:cs typeface="Gisha" pitchFamily="34" charset="-79"/>
              </a:rPr>
              <a:t>Cette représentation nous a amenés à développer des </a:t>
            </a:r>
            <a:r>
              <a:rPr lang="fr-BE" sz="2000" b="1" u="sng" dirty="0" smtClean="0">
                <a:latin typeface="Gisha" pitchFamily="34" charset="-79"/>
                <a:cs typeface="Gisha" pitchFamily="34" charset="-79"/>
              </a:rPr>
              <a:t>convictions</a:t>
            </a:r>
            <a:r>
              <a:rPr lang="fr-BE" sz="2000" dirty="0" smtClean="0">
                <a:latin typeface="Gisha" pitchFamily="34" charset="-79"/>
                <a:cs typeface="Gisha" pitchFamily="34" charset="-79"/>
              </a:rPr>
              <a:t> qui s’expriment sous forme de généralisations.</a:t>
            </a:r>
          </a:p>
          <a:p>
            <a:pPr algn="just"/>
            <a:endParaRPr lang="fr-BE" sz="2000" dirty="0" smtClean="0">
              <a:latin typeface="Gisha" pitchFamily="34" charset="-79"/>
              <a:cs typeface="Gisha" pitchFamily="34" charset="-79"/>
            </a:endParaRPr>
          </a:p>
          <a:p>
            <a:pPr algn="just"/>
            <a:r>
              <a:rPr lang="fr-BE" sz="2000" dirty="0" smtClean="0">
                <a:latin typeface="Gisha" pitchFamily="34" charset="-79"/>
                <a:cs typeface="Gisha" pitchFamily="34" charset="-79"/>
              </a:rPr>
              <a:t>Ces convictions mettent en jeu des </a:t>
            </a:r>
            <a:r>
              <a:rPr lang="fr-BE" sz="2000" b="1" u="sng" dirty="0" smtClean="0">
                <a:latin typeface="Gisha" pitchFamily="34" charset="-79"/>
                <a:cs typeface="Gisha" pitchFamily="34" charset="-79"/>
              </a:rPr>
              <a:t>valeurs</a:t>
            </a:r>
            <a:r>
              <a:rPr lang="fr-BE" sz="2000" b="1" dirty="0" smtClean="0">
                <a:latin typeface="Gisha" pitchFamily="34" charset="-79"/>
                <a:cs typeface="Gisha" pitchFamily="34" charset="-79"/>
              </a:rPr>
              <a:t> </a:t>
            </a:r>
            <a:r>
              <a:rPr lang="fr-BE" sz="2000" dirty="0" smtClean="0">
                <a:latin typeface="Gisha" pitchFamily="34" charset="-79"/>
                <a:cs typeface="Gisha" pitchFamily="34" charset="-79"/>
              </a:rPr>
              <a:t>importantes dans notre vie comme la responsabilité, la liberté, la communication, la santé, la vie, etc.</a:t>
            </a:r>
          </a:p>
          <a:p>
            <a:pPr algn="just">
              <a:buNone/>
            </a:pPr>
            <a:endParaRPr lang="fr-BE" sz="2000" dirty="0">
              <a:latin typeface="Gisha" pitchFamily="34" charset="-79"/>
              <a:cs typeface="Gisha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408712" cy="792088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>La carte n’est pas le territoire</a:t>
            </a:r>
            <a:endParaRPr lang="fr-BE" dirty="0"/>
          </a:p>
        </p:txBody>
      </p:sp>
      <p:pic>
        <p:nvPicPr>
          <p:cNvPr id="4" name="Espace réservé du contenu 3" descr="Carte et territoi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700808"/>
            <a:ext cx="8100392" cy="47525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520768" cy="850106"/>
          </a:xfrm>
        </p:spPr>
        <p:txBody>
          <a:bodyPr>
            <a:normAutofit/>
          </a:bodyPr>
          <a:lstStyle/>
          <a:p>
            <a:r>
              <a:rPr lang="fr-BE" sz="3600" dirty="0" smtClean="0"/>
              <a:t>Le sens des usages</a:t>
            </a:r>
            <a:endParaRPr lang="fr-BE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Autofit/>
          </a:bodyPr>
          <a:lstStyle/>
          <a:p>
            <a:pPr marL="0" algn="just">
              <a:buNone/>
            </a:pPr>
            <a:r>
              <a:rPr lang="fr-BE" sz="2000" dirty="0" smtClean="0">
                <a:latin typeface="Gisha" pitchFamily="34" charset="-79"/>
                <a:cs typeface="Gisha" pitchFamily="34" charset="-79"/>
              </a:rPr>
              <a:t>Tous les comportements que nous adoptons sont en lien avec ce que nous pensons et ressentons, ils témoignent de ce qui est important pour nous, à un moment précis, dans un </a:t>
            </a:r>
            <a:r>
              <a:rPr lang="fr-BE" sz="2000" b="1" dirty="0" smtClean="0">
                <a:latin typeface="Gisha" pitchFamily="34" charset="-79"/>
                <a:cs typeface="Gisha" pitchFamily="34" charset="-79"/>
              </a:rPr>
              <a:t>contexte</a:t>
            </a:r>
            <a:r>
              <a:rPr lang="fr-BE" sz="2000" dirty="0" smtClean="0">
                <a:latin typeface="Gisha" pitchFamily="34" charset="-79"/>
                <a:cs typeface="Gisha" pitchFamily="34" charset="-79"/>
              </a:rPr>
              <a:t> donné.</a:t>
            </a:r>
          </a:p>
          <a:p>
            <a:pPr marL="0" algn="just">
              <a:buNone/>
            </a:pPr>
            <a:endParaRPr lang="fr-BE" sz="2000" dirty="0" smtClean="0">
              <a:latin typeface="Gisha" pitchFamily="34" charset="-79"/>
              <a:cs typeface="Gisha" pitchFamily="34" charset="-79"/>
            </a:endParaRPr>
          </a:p>
          <a:p>
            <a:pPr marL="0" algn="just">
              <a:buNone/>
            </a:pPr>
            <a:r>
              <a:rPr lang="fr-BE" sz="2000" dirty="0" smtClean="0">
                <a:latin typeface="Gisha" pitchFamily="34" charset="-79"/>
                <a:cs typeface="Gisha" pitchFamily="34" charset="-79"/>
              </a:rPr>
              <a:t>Consommer une drogue est envisagé en tant que </a:t>
            </a:r>
            <a:r>
              <a:rPr lang="fr-BE" sz="2000" b="1" dirty="0" smtClean="0">
                <a:latin typeface="Gisha" pitchFamily="34" charset="-79"/>
                <a:cs typeface="Gisha" pitchFamily="34" charset="-79"/>
              </a:rPr>
              <a:t>comportement humain qui exprime un sens </a:t>
            </a:r>
            <a:r>
              <a:rPr lang="fr-BE" sz="2000" dirty="0" smtClean="0">
                <a:latin typeface="Gisha" pitchFamily="34" charset="-79"/>
                <a:cs typeface="Gisha" pitchFamily="34" charset="-79"/>
              </a:rPr>
              <a:t>spécifique pour la personne qui y recourt. Il est important de ne pas confondre ce comportement avec l’identité de la personne.</a:t>
            </a:r>
          </a:p>
          <a:p>
            <a:pPr marL="0" algn="just">
              <a:buNone/>
            </a:pPr>
            <a:endParaRPr lang="fr-BE" sz="2000" dirty="0" smtClean="0">
              <a:latin typeface="Gisha" pitchFamily="34" charset="-79"/>
              <a:cs typeface="Gisha" pitchFamily="34" charset="-79"/>
            </a:endParaRPr>
          </a:p>
          <a:p>
            <a:pPr marL="0" algn="just">
              <a:buNone/>
            </a:pPr>
            <a:endParaRPr lang="fr-BE" sz="2000" dirty="0" smtClean="0">
              <a:latin typeface="Gisha" pitchFamily="34" charset="-79"/>
              <a:cs typeface="Gisha" pitchFamily="34" charset="-79"/>
            </a:endParaRPr>
          </a:p>
          <a:p>
            <a:pPr marL="0" algn="just">
              <a:buNone/>
            </a:pPr>
            <a:r>
              <a:rPr lang="fr-BE" sz="2000" dirty="0" smtClean="0">
                <a:latin typeface="Gisha" pitchFamily="34" charset="-79"/>
                <a:cs typeface="Gisha" pitchFamily="34" charset="-79"/>
              </a:rPr>
              <a:t>Celle-ci cherche à obtenir ou préserver </a:t>
            </a:r>
            <a:r>
              <a:rPr lang="fr-BE" sz="2000" b="1" dirty="0" smtClean="0">
                <a:latin typeface="Gisha" pitchFamily="34" charset="-79"/>
                <a:cs typeface="Gisha" pitchFamily="34" charset="-79"/>
              </a:rPr>
              <a:t>ce qu’elle juge important pour elle, à ce moment de son évolution</a:t>
            </a:r>
            <a:r>
              <a:rPr lang="fr-BE" sz="2000" dirty="0" smtClean="0">
                <a:latin typeface="Gisha" pitchFamily="34" charset="-79"/>
                <a:cs typeface="Gisha" pitchFamily="34" charset="-79"/>
              </a:rPr>
              <a:t>. Si elle n’envisage aucun autre choix satisfaisant, la consommation risque de devenir systématique jusqu’à se transformer en dépendance.</a:t>
            </a:r>
          </a:p>
          <a:p>
            <a:pPr marL="0" algn="just">
              <a:buNone/>
            </a:pPr>
            <a:endParaRPr lang="fr-BE" sz="2000" dirty="0" smtClean="0">
              <a:latin typeface="Gisha" pitchFamily="34" charset="-79"/>
              <a:cs typeface="Gisha" pitchFamily="34" charset="-79"/>
            </a:endParaRPr>
          </a:p>
          <a:p>
            <a:pPr marL="0" algn="just"/>
            <a:endParaRPr lang="fr-BE" sz="2000" dirty="0">
              <a:latin typeface="Gisha" pitchFamily="34" charset="-79"/>
              <a:cs typeface="Gisha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704856" cy="994122"/>
          </a:xfrm>
        </p:spPr>
        <p:txBody>
          <a:bodyPr>
            <a:noAutofit/>
          </a:bodyPr>
          <a:lstStyle/>
          <a:p>
            <a:r>
              <a:rPr lang="fr-B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Tout comportement a un sens: intérêts du concept</a:t>
            </a:r>
            <a:endParaRPr lang="fr-BE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31640" y="3068960"/>
            <a:ext cx="6912768" cy="2448272"/>
          </a:xfrm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fr-BE" sz="2400" dirty="0" smtClean="0">
                <a:latin typeface="Gisha" pitchFamily="34" charset="-79"/>
                <a:cs typeface="Gisha" pitchFamily="34" charset="-79"/>
              </a:rPr>
              <a:t>Un moyen de respecter l’autre dans sa globalité</a:t>
            </a:r>
          </a:p>
          <a:p>
            <a:endParaRPr lang="fr-BE" sz="2400" dirty="0" smtClean="0">
              <a:latin typeface="Gisha" pitchFamily="34" charset="-79"/>
              <a:cs typeface="Gisha" pitchFamily="34" charset="-79"/>
            </a:endParaRPr>
          </a:p>
          <a:p>
            <a:r>
              <a:rPr lang="fr-BE" sz="2400" dirty="0" smtClean="0">
                <a:latin typeface="Gisha" pitchFamily="34" charset="-79"/>
                <a:cs typeface="Gisha" pitchFamily="34" charset="-79"/>
              </a:rPr>
              <a:t>Un moyen d’aller à la rencontre de l’autre</a:t>
            </a:r>
          </a:p>
          <a:p>
            <a:pPr>
              <a:buNone/>
            </a:pPr>
            <a:endParaRPr lang="fr-BE" sz="2400" dirty="0" smtClean="0">
              <a:latin typeface="Gisha" pitchFamily="34" charset="-79"/>
              <a:cs typeface="Gisha" pitchFamily="34" charset="-79"/>
            </a:endParaRPr>
          </a:p>
          <a:p>
            <a:r>
              <a:rPr lang="fr-BE" sz="2400" dirty="0" smtClean="0">
                <a:latin typeface="Gisha" pitchFamily="34" charset="-79"/>
                <a:cs typeface="Gisha" pitchFamily="34" charset="-79"/>
              </a:rPr>
              <a:t>Un moyen de maintenir la communication</a:t>
            </a:r>
          </a:p>
          <a:p>
            <a:pPr>
              <a:buNone/>
            </a:pPr>
            <a:endParaRPr lang="fr-BE" sz="2400" dirty="0" smtClean="0">
              <a:latin typeface="Gisha" pitchFamily="34" charset="-79"/>
              <a:cs typeface="Gisha" pitchFamily="34" charset="-79"/>
            </a:endParaRPr>
          </a:p>
          <a:p>
            <a:r>
              <a:rPr lang="fr-BE" sz="2400" dirty="0" smtClean="0">
                <a:latin typeface="Gisha" pitchFamily="34" charset="-79"/>
                <a:cs typeface="Gisha" pitchFamily="34" charset="-79"/>
              </a:rPr>
              <a:t>Un moyen de se fixer des objectifs de travail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259632" y="2276872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smtClean="0">
                <a:latin typeface="Gisha" pitchFamily="34" charset="-79"/>
                <a:cs typeface="Gisha" pitchFamily="34" charset="-79"/>
              </a:rPr>
              <a:t>Pour le professionnel sur le terrain:</a:t>
            </a:r>
            <a:endParaRPr lang="fr-BE" sz="2400" dirty="0">
              <a:latin typeface="Gisha" pitchFamily="34" charset="-79"/>
              <a:cs typeface="Gisha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</TotalTime>
  <Words>953</Words>
  <Application>Microsoft Office PowerPoint</Application>
  <PresentationFormat>Affichage à l'écran (4:3)</PresentationFormat>
  <Paragraphs>163</Paragraphs>
  <Slides>21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Solstice</vt:lpstr>
      <vt:lpstr>« Les assuétudes : Regards croisés… soignants-soignés » </vt:lpstr>
      <vt:lpstr>Présentation du centre Nadja</vt:lpstr>
      <vt:lpstr>Traitement</vt:lpstr>
      <vt:lpstr>Prévention</vt:lpstr>
      <vt:lpstr>Quelques concepts clés </vt:lpstr>
      <vt:lpstr>Une expérience subjective de la réalité</vt:lpstr>
      <vt:lpstr>La carte n’est pas le territoire</vt:lpstr>
      <vt:lpstr>Le sens des usages</vt:lpstr>
      <vt:lpstr>Tout comportement a un sens: intérêts du concept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Dépendance? Toxicomanie? Assuétudes?</vt:lpstr>
      <vt:lpstr>Usage, abus et dépendance</vt:lpstr>
      <vt:lpstr>Présentation PowerPoint</vt:lpstr>
      <vt:lpstr>Présentation PowerPoint</vt:lpstr>
      <vt:lpstr>Pour plus d’infos…</vt:lpstr>
      <vt:lpstr>Merci de votre attention 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 Les assuétudes  Regards croisés… soignants-soignés »</dc:title>
  <dc:creator>Se7en</dc:creator>
  <cp:lastModifiedBy>Dominique Vervier</cp:lastModifiedBy>
  <cp:revision>72</cp:revision>
  <dcterms:created xsi:type="dcterms:W3CDTF">2012-11-05T13:48:56Z</dcterms:created>
  <dcterms:modified xsi:type="dcterms:W3CDTF">2012-12-10T20:59:40Z</dcterms:modified>
</cp:coreProperties>
</file>