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91" r:id="rId6"/>
    <p:sldId id="262" r:id="rId7"/>
    <p:sldId id="263" r:id="rId8"/>
    <p:sldId id="273" r:id="rId9"/>
    <p:sldId id="268" r:id="rId10"/>
    <p:sldId id="293" r:id="rId11"/>
    <p:sldId id="274" r:id="rId12"/>
    <p:sldId id="270" r:id="rId13"/>
    <p:sldId id="275" r:id="rId14"/>
    <p:sldId id="276" r:id="rId15"/>
    <p:sldId id="290" r:id="rId16"/>
    <p:sldId id="279" r:id="rId17"/>
    <p:sldId id="280" r:id="rId18"/>
    <p:sldId id="282" r:id="rId19"/>
    <p:sldId id="284" r:id="rId20"/>
    <p:sldId id="281" r:id="rId21"/>
    <p:sldId id="287" r:id="rId22"/>
    <p:sldId id="289" r:id="rId23"/>
    <p:sldId id="272" r:id="rId24"/>
    <p:sldId id="294" r:id="rId25"/>
    <p:sldId id="265" r:id="rId26"/>
    <p:sldId id="283" r:id="rId27"/>
    <p:sldId id="285" r:id="rId28"/>
    <p:sldId id="267" r:id="rId29"/>
    <p:sldId id="292" r:id="rId30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4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030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097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234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365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87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34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39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753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6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18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09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F21E4-9383-49D5-81D1-6E88BCC4E2B9}" type="datetimeFigureOut">
              <a:rPr lang="fr-BE" smtClean="0"/>
              <a:t>27-04-24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0CAB6-8804-4A50-AB2E-FC57BA4F4D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460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004EC-7652-0C33-553B-8107CD11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                             Journée débat – vendredi 19 avril – Yves Mengal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A09B6-A132-7090-5F4E-29719C36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585175"/>
          </a:xfrm>
        </p:spPr>
        <p:txBody>
          <a:bodyPr>
            <a:normAutofit fontScale="92500" lnSpcReduction="20000"/>
          </a:bodyPr>
          <a:lstStyle/>
          <a:p>
            <a:r>
              <a:rPr lang="fr-BE" dirty="0"/>
              <a:t>Introduction </a:t>
            </a:r>
          </a:p>
          <a:p>
            <a:r>
              <a:rPr lang="fr-BE" dirty="0"/>
              <a:t>Quelques chiffres pour situer le cadre </a:t>
            </a:r>
          </a:p>
          <a:p>
            <a:r>
              <a:rPr lang="fr-BE" dirty="0"/>
              <a:t>Sources principales : SPF Santé Publique </a:t>
            </a:r>
          </a:p>
          <a:p>
            <a:r>
              <a:rPr lang="fr-BE" dirty="0"/>
              <a:t>« Commission de planification des Professions de santé – secteur infirmier »</a:t>
            </a:r>
          </a:p>
          <a:p>
            <a:pPr lvl="1"/>
            <a:r>
              <a:rPr lang="fr-BE" dirty="0"/>
              <a:t>Rapports validés disponibles sur le site web :</a:t>
            </a:r>
          </a:p>
          <a:p>
            <a:pPr lvl="2"/>
            <a:r>
              <a:rPr lang="fr-BE" dirty="0"/>
              <a:t>«  Infirmiers sur le marché du travail 2019-2021 »</a:t>
            </a:r>
          </a:p>
          <a:p>
            <a:pPr lvl="2"/>
            <a:r>
              <a:rPr lang="fr-BE" dirty="0"/>
              <a:t>«  Aides-soignants sur le marché du travail 2021 »</a:t>
            </a:r>
          </a:p>
          <a:p>
            <a:pPr lvl="1"/>
            <a:r>
              <a:rPr lang="fr-BE" dirty="0"/>
              <a:t>Rapport en préparation non validé</a:t>
            </a:r>
          </a:p>
          <a:p>
            <a:pPr lvl="2"/>
            <a:r>
              <a:rPr lang="fr-BE" dirty="0"/>
              <a:t>« La force de travail des infirmiers en 2046 – projections alternatives à partir de l’influx réel jusqu’en 2022 »  </a:t>
            </a:r>
          </a:p>
          <a:p>
            <a:r>
              <a:rPr lang="fr-BE" dirty="0"/>
              <a:t>« Statistiques annuelles des professions de santé – Statan-2022 »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CE5A53-D385-F163-2915-3662B1B7A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1" y="582137"/>
            <a:ext cx="1171442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6690D-4C77-9D81-8F77-BC581FF4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4112"/>
            <a:ext cx="7886700" cy="398860"/>
          </a:xfrm>
        </p:spPr>
        <p:txBody>
          <a:bodyPr>
            <a:normAutofit fontScale="90000"/>
          </a:bodyPr>
          <a:lstStyle/>
          <a:p>
            <a:r>
              <a:rPr lang="fr-BE" sz="2400" b="1" dirty="0"/>
              <a:t>Infirmiers (data 2021)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B13DD-AEFE-33A6-4BC6-2A0C70E2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2972"/>
            <a:ext cx="7886700" cy="3263504"/>
          </a:xfrm>
        </p:spPr>
        <p:txBody>
          <a:bodyPr/>
          <a:lstStyle/>
          <a:p>
            <a:r>
              <a:rPr lang="fr-BE" dirty="0"/>
              <a:t>Licence to Practice (total enregistrés) – LTP                            223.624  </a:t>
            </a:r>
          </a:p>
          <a:p>
            <a:r>
              <a:rPr lang="fr-BE" dirty="0" err="1"/>
              <a:t>Professionally</a:t>
            </a:r>
            <a:r>
              <a:rPr lang="fr-BE" dirty="0"/>
              <a:t> active – PA                                                                 153.167</a:t>
            </a:r>
          </a:p>
          <a:p>
            <a:r>
              <a:rPr lang="fr-BE" dirty="0" err="1"/>
              <a:t>Practising</a:t>
            </a:r>
            <a:r>
              <a:rPr lang="fr-BE" dirty="0"/>
              <a:t> active Soins de santé – PR                                          134.413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542C76-9074-CC8F-A7A2-316D6C58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99" y="4129483"/>
            <a:ext cx="2295476" cy="24134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85173C-394D-91CB-3C72-67DE7AD5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673" y="3133363"/>
            <a:ext cx="2032389" cy="11013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FF5AD79-E9A0-A1F5-89F5-6489A4973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556" y="2530985"/>
            <a:ext cx="2182962" cy="5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5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3B15409-C0FD-7AA7-8375-456923287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45" y="867415"/>
            <a:ext cx="8376311" cy="5123170"/>
          </a:xfr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61FBC2D-42A2-AD92-B5E1-81A3BFA7670D}"/>
              </a:ext>
            </a:extLst>
          </p:cNvPr>
          <p:cNvCxnSpPr>
            <a:cxnSpLocks/>
          </p:cNvCxnSpPr>
          <p:nvPr/>
        </p:nvCxnSpPr>
        <p:spPr>
          <a:xfrm flipH="1">
            <a:off x="4887157" y="4119794"/>
            <a:ext cx="632534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F362695-A68B-CE1B-C85B-AC7A0C9E5902}"/>
              </a:ext>
            </a:extLst>
          </p:cNvPr>
          <p:cNvCxnSpPr>
            <a:cxnSpLocks/>
          </p:cNvCxnSpPr>
          <p:nvPr/>
        </p:nvCxnSpPr>
        <p:spPr>
          <a:xfrm flipH="1">
            <a:off x="8615779" y="2965430"/>
            <a:ext cx="461135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824CB5-5883-5FC8-4BA1-0D8765B5EFED}"/>
              </a:ext>
            </a:extLst>
          </p:cNvPr>
          <p:cNvCxnSpPr>
            <a:cxnSpLocks/>
          </p:cNvCxnSpPr>
          <p:nvPr/>
        </p:nvCxnSpPr>
        <p:spPr>
          <a:xfrm>
            <a:off x="2724941" y="1915913"/>
            <a:ext cx="0" cy="55680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69BF01A-0943-2E5A-0B44-EA9F9EDA45A6}"/>
              </a:ext>
            </a:extLst>
          </p:cNvPr>
          <p:cNvCxnSpPr>
            <a:cxnSpLocks/>
          </p:cNvCxnSpPr>
          <p:nvPr/>
        </p:nvCxnSpPr>
        <p:spPr>
          <a:xfrm flipH="1">
            <a:off x="8544254" y="1518081"/>
            <a:ext cx="532660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C4DAC18E-1276-17DD-21D0-66E5638770F9}"/>
              </a:ext>
            </a:extLst>
          </p:cNvPr>
          <p:cNvCxnSpPr>
            <a:cxnSpLocks/>
          </p:cNvCxnSpPr>
          <p:nvPr/>
        </p:nvCxnSpPr>
        <p:spPr>
          <a:xfrm flipV="1">
            <a:off x="4833892" y="4585871"/>
            <a:ext cx="369533" cy="321261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0B80A95-0BF2-5E38-090C-4ECA324B1275}"/>
              </a:ext>
            </a:extLst>
          </p:cNvPr>
          <p:cNvCxnSpPr>
            <a:cxnSpLocks/>
          </p:cNvCxnSpPr>
          <p:nvPr/>
        </p:nvCxnSpPr>
        <p:spPr>
          <a:xfrm>
            <a:off x="6644936" y="4907132"/>
            <a:ext cx="399495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A642D55-7399-E22C-E07B-20DADBAD849F}"/>
              </a:ext>
            </a:extLst>
          </p:cNvPr>
          <p:cNvCxnSpPr>
            <a:cxnSpLocks/>
          </p:cNvCxnSpPr>
          <p:nvPr/>
        </p:nvCxnSpPr>
        <p:spPr>
          <a:xfrm>
            <a:off x="4833891" y="4985367"/>
            <a:ext cx="392167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7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E62E13-CB54-ED6E-AAE2-A01788FEC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95" y="1362251"/>
            <a:ext cx="8766210" cy="413349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5898CE-9AF9-32F7-38D8-D7140FA0B105}"/>
              </a:ext>
            </a:extLst>
          </p:cNvPr>
          <p:cNvSpPr/>
          <p:nvPr/>
        </p:nvSpPr>
        <p:spPr>
          <a:xfrm>
            <a:off x="6577446" y="1719695"/>
            <a:ext cx="2377659" cy="35017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135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6193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1414AA-8D6B-BF6A-0FF1-D1C12848C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39" y="1290037"/>
            <a:ext cx="8834554" cy="3979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73BFC2-BB7F-559B-2C0F-B471D2B4398D}"/>
              </a:ext>
            </a:extLst>
          </p:cNvPr>
          <p:cNvSpPr/>
          <p:nvPr/>
        </p:nvSpPr>
        <p:spPr>
          <a:xfrm>
            <a:off x="6328064" y="1694760"/>
            <a:ext cx="2633029" cy="35743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135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0301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59EB027-0BA1-5E12-8CAA-910E7D6BE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843" y="1196821"/>
            <a:ext cx="9027243" cy="403657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FB6F76-8A3C-B44B-5712-D566EC7B4DCD}"/>
              </a:ext>
            </a:extLst>
          </p:cNvPr>
          <p:cNvSpPr/>
          <p:nvPr/>
        </p:nvSpPr>
        <p:spPr>
          <a:xfrm>
            <a:off x="6515101" y="1196821"/>
            <a:ext cx="2628900" cy="36609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135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5563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C80BF8-3272-6720-C2D0-60211B830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284" y="928255"/>
            <a:ext cx="4445198" cy="500149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41CC86-D99F-3FD2-CBAA-C7F369301EDC}"/>
              </a:ext>
            </a:extLst>
          </p:cNvPr>
          <p:cNvSpPr txBox="1"/>
          <p:nvPr/>
        </p:nvSpPr>
        <p:spPr>
          <a:xfrm>
            <a:off x="5708073" y="3240232"/>
            <a:ext cx="33001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Belge                              86,80 %</a:t>
            </a:r>
          </a:p>
          <a:p>
            <a:r>
              <a:rPr lang="fr-BE" sz="1350" dirty="0"/>
              <a:t>Pays UE                         11,59 % Libre </a:t>
            </a:r>
            <a:r>
              <a:rPr lang="fr-BE" sz="1350" dirty="0" err="1"/>
              <a:t>Circ</a:t>
            </a:r>
            <a:endParaRPr lang="fr-BE" sz="1350" dirty="0"/>
          </a:p>
          <a:p>
            <a:r>
              <a:rPr lang="fr-BE" sz="1350" dirty="0"/>
              <a:t>Etranger (hors UE)       1,61 % </a:t>
            </a:r>
            <a:r>
              <a:rPr lang="fr-BE" sz="1200" dirty="0"/>
              <a:t>( 1,1 % Afrique)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463B74-090C-B843-4DC7-801C751FF4F5}"/>
              </a:ext>
            </a:extLst>
          </p:cNvPr>
          <p:cNvSpPr txBox="1"/>
          <p:nvPr/>
        </p:nvSpPr>
        <p:spPr>
          <a:xfrm>
            <a:off x="5708073" y="2604222"/>
            <a:ext cx="31511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b="1" dirty="0"/>
              <a:t>Nationalités des infirmiers </a:t>
            </a:r>
          </a:p>
          <a:p>
            <a:r>
              <a:rPr lang="fr-BE" sz="1350" b="1" dirty="0"/>
              <a:t>Prestant en secteur Soins de santé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DCA09-EF7B-F23D-12C6-493555F4C3CC}"/>
              </a:ext>
            </a:extLst>
          </p:cNvPr>
          <p:cNvSpPr/>
          <p:nvPr/>
        </p:nvSpPr>
        <p:spPr>
          <a:xfrm>
            <a:off x="990000" y="4219752"/>
            <a:ext cx="3167663" cy="4236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135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6542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6340E5-5B84-B2C5-5AFE-C9C90841F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27960"/>
            <a:ext cx="4526363" cy="285403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E49D37-7C5F-87F0-9FBA-5298D276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78" y="1972542"/>
            <a:ext cx="4592603" cy="308263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A1B06D3-0994-2D70-36C7-B4CDCEA0F691}"/>
              </a:ext>
            </a:extLst>
          </p:cNvPr>
          <p:cNvSpPr txBox="1"/>
          <p:nvPr/>
        </p:nvSpPr>
        <p:spPr>
          <a:xfrm>
            <a:off x="2436920" y="1256746"/>
            <a:ext cx="452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Origine et Densité d’Infirmiers actifs frontaliers exerçant dans un autre pays, selon le domicile belge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C87EA2-D2E6-7973-76FA-56F2F2BA6789}"/>
              </a:ext>
            </a:extLst>
          </p:cNvPr>
          <p:cNvSpPr txBox="1"/>
          <p:nvPr/>
        </p:nvSpPr>
        <p:spPr>
          <a:xfrm>
            <a:off x="1711171" y="5168462"/>
            <a:ext cx="1344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     Pays-Bas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96E585-D5DD-90E6-35F1-71ED709DD6C4}"/>
              </a:ext>
            </a:extLst>
          </p:cNvPr>
          <p:cNvSpPr txBox="1"/>
          <p:nvPr/>
        </p:nvSpPr>
        <p:spPr>
          <a:xfrm>
            <a:off x="6551720" y="5168462"/>
            <a:ext cx="15380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     Allemagne</a:t>
            </a:r>
          </a:p>
        </p:txBody>
      </p:sp>
    </p:spTree>
    <p:extLst>
      <p:ext uri="{BB962C8B-B14F-4D97-AF65-F5344CB8AC3E}">
        <p14:creationId xmlns:p14="http://schemas.microsoft.com/office/powerpoint/2010/main" val="344861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B88211-CC96-F1F4-B534-01C9A1D71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4" y="2194214"/>
            <a:ext cx="4580130" cy="288632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CB7CB1-0490-8897-08D9-05F7D288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85" y="2194213"/>
            <a:ext cx="4366341" cy="31824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A84161-09F1-9C1C-B5A3-765EF1E3A262}"/>
              </a:ext>
            </a:extLst>
          </p:cNvPr>
          <p:cNvSpPr txBox="1"/>
          <p:nvPr/>
        </p:nvSpPr>
        <p:spPr>
          <a:xfrm>
            <a:off x="2411952" y="1238980"/>
            <a:ext cx="45708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350" dirty="0"/>
              <a:t>Origine et Densité d’Infirmiers actifs frontaliers exerçant dans un autre pays, selon le domicile belge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F9AE25-51E1-1BC7-2D0B-CF606CFD1BE9}"/>
              </a:ext>
            </a:extLst>
          </p:cNvPr>
          <p:cNvSpPr txBox="1"/>
          <p:nvPr/>
        </p:nvSpPr>
        <p:spPr>
          <a:xfrm>
            <a:off x="1578006" y="5376646"/>
            <a:ext cx="1791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    Luxembourg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03821E-9DE3-EBFD-2BEE-BD5CF3BE6F50}"/>
              </a:ext>
            </a:extLst>
          </p:cNvPr>
          <p:cNvSpPr txBox="1"/>
          <p:nvPr/>
        </p:nvSpPr>
        <p:spPr>
          <a:xfrm>
            <a:off x="6158136" y="5376646"/>
            <a:ext cx="1958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                    France </a:t>
            </a:r>
          </a:p>
        </p:txBody>
      </p:sp>
    </p:spTree>
    <p:extLst>
      <p:ext uri="{BB962C8B-B14F-4D97-AF65-F5344CB8AC3E}">
        <p14:creationId xmlns:p14="http://schemas.microsoft.com/office/powerpoint/2010/main" val="372319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3EA8C4-5894-7538-C5B2-36EE6B4F6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67" y="287676"/>
            <a:ext cx="7987865" cy="6083144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B2CDC81-4152-3756-2641-8F70E17CEF81}"/>
              </a:ext>
            </a:extLst>
          </p:cNvPr>
          <p:cNvSpPr txBox="1"/>
          <p:nvPr/>
        </p:nvSpPr>
        <p:spPr>
          <a:xfrm>
            <a:off x="5073588" y="3347437"/>
            <a:ext cx="31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Evolution annuelle </a:t>
            </a:r>
          </a:p>
          <a:p>
            <a:r>
              <a:rPr lang="fr-BE" sz="1350" dirty="0"/>
              <a:t>Densité d’infirmiers / 10.000 habitants</a:t>
            </a:r>
          </a:p>
          <a:p>
            <a:r>
              <a:rPr lang="fr-BE" sz="1350" dirty="0"/>
              <a:t>Sur base du total des infirmiers actifs en soins de santé – PR -  </a:t>
            </a:r>
          </a:p>
        </p:txBody>
      </p:sp>
    </p:spTree>
    <p:extLst>
      <p:ext uri="{BB962C8B-B14F-4D97-AF65-F5344CB8AC3E}">
        <p14:creationId xmlns:p14="http://schemas.microsoft.com/office/powerpoint/2010/main" val="81832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385916-02C6-1EA3-F235-CA5609BC5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60" y="1965800"/>
            <a:ext cx="9004323" cy="1678772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AD9A78-5D46-5FE9-EA52-959ABA230F94}"/>
              </a:ext>
            </a:extLst>
          </p:cNvPr>
          <p:cNvSpPr txBox="1"/>
          <p:nvPr/>
        </p:nvSpPr>
        <p:spPr>
          <a:xfrm>
            <a:off x="605900" y="3622111"/>
            <a:ext cx="314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Infirmiers Soins Domicile - Total          24.894</a:t>
            </a:r>
          </a:p>
          <a:p>
            <a:r>
              <a:rPr lang="fr-BE" sz="1200" dirty="0"/>
              <a:t>      Salariés                                                         7.388 </a:t>
            </a:r>
          </a:p>
          <a:p>
            <a:r>
              <a:rPr lang="fr-BE" sz="1200" dirty="0"/>
              <a:t>      Indépendants                                          17.506 </a:t>
            </a:r>
          </a:p>
          <a:p>
            <a:endParaRPr lang="fr-BE" sz="1200" dirty="0"/>
          </a:p>
          <a:p>
            <a:r>
              <a:rPr lang="fr-BE" sz="1200" dirty="0"/>
              <a:t>      Indépendants Exclusifs                      12.208</a:t>
            </a:r>
          </a:p>
          <a:p>
            <a:r>
              <a:rPr lang="fr-BE" sz="1200" dirty="0"/>
              <a:t>      Indépendants Combines                      5.298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5828896-8865-75D0-0469-2D2E8234FFD4}"/>
              </a:ext>
            </a:extLst>
          </p:cNvPr>
          <p:cNvCxnSpPr>
            <a:cxnSpLocks/>
          </p:cNvCxnSpPr>
          <p:nvPr/>
        </p:nvCxnSpPr>
        <p:spPr>
          <a:xfrm>
            <a:off x="1806101" y="3429000"/>
            <a:ext cx="0" cy="21557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1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E947AB-9C9F-7312-30AF-5879E384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25" y="284813"/>
            <a:ext cx="8567382" cy="61909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dirty="0"/>
              <a:t> </a:t>
            </a:r>
            <a:r>
              <a:rPr lang="fr-BE" b="1" dirty="0"/>
              <a:t>1967 A.R. no 78 relatif à l’Art de Guérir …                                                                       </a:t>
            </a:r>
            <a:r>
              <a:rPr lang="fr-FR" altLang="fr-FR" b="1" dirty="0"/>
              <a:t>Médecins, Pharmaciens, Dentistes  </a:t>
            </a:r>
            <a:endParaRPr lang="fr-BE" b="1" dirty="0"/>
          </a:p>
          <a:p>
            <a:endParaRPr lang="fr-BE" sz="675" b="1" dirty="0"/>
          </a:p>
          <a:p>
            <a:r>
              <a:rPr lang="fr-BE" b="1" dirty="0"/>
              <a:t>Evolution de la reconnaissance statutaire, protection titre, formations et  Exercice légal des professions de santé </a:t>
            </a:r>
            <a:r>
              <a:rPr lang="fr-BE" sz="1575" b="1" dirty="0"/>
              <a:t>(  donc de la poursuite des exercices illégaux) 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Infirmiers (1974) – (2001) – Aides-Soignants (2001 – 2006 – 2019)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Accoucheuses (1991) – sage-femmes (2006)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Kinésithérapeutes (1995)  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Paramédicaux (1995 - 2009)</a:t>
            </a:r>
          </a:p>
          <a:p>
            <a:pPr lvl="2">
              <a:lnSpc>
                <a:spcPct val="90000"/>
              </a:lnSpc>
            </a:pPr>
            <a:r>
              <a:rPr lang="fr-FR" altLang="fr-FR" dirty="0"/>
              <a:t>02/07/2009 AR : Assistance en pharmacie – Audiologie – Bandagiste (orthèse, prothèse) – Diététique – Ergothérapie – Laboratoire et biotechnologie et génétique humaine – Logopédie - orthoptie – Podologie – Imagerie Médicale – Transport de Patients  (hors Aide Médicale urgente) </a:t>
            </a:r>
          </a:p>
          <a:p>
            <a:pPr lvl="2">
              <a:lnSpc>
                <a:spcPct val="90000"/>
              </a:lnSpc>
            </a:pPr>
            <a:r>
              <a:rPr lang="fr-FR" altLang="fr-FR" dirty="0"/>
              <a:t>Hygiéniste Bucco-dentaire – mars 2018 (Bachelier </a:t>
            </a:r>
            <a:r>
              <a:rPr lang="fr-FR" altLang="fr-FR" dirty="0" err="1"/>
              <a:t>MondZorg</a:t>
            </a:r>
            <a:r>
              <a:rPr lang="fr-FR" altLang="fr-FR" dirty="0"/>
              <a:t> – Flandre) 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Secouriste – Ambulancier (AR 19/12/2008) </a:t>
            </a:r>
          </a:p>
          <a:p>
            <a:pPr lvl="2">
              <a:lnSpc>
                <a:spcPct val="90000"/>
              </a:lnSpc>
            </a:pPr>
            <a:r>
              <a:rPr lang="fr-FR" altLang="fr-FR" dirty="0"/>
              <a:t> assistance du Médecin et Infirmier en Aide Médicale Urgente 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Psychologue Clinique et Orthopédagogues </a:t>
            </a:r>
            <a:r>
              <a:rPr lang="fr-FR" altLang="fr-FR" sz="1575" dirty="0"/>
              <a:t>(10/05/2015 - 01/09/2016 application )</a:t>
            </a:r>
            <a:endParaRPr lang="fr-BE" dirty="0"/>
          </a:p>
          <a:p>
            <a:endParaRPr lang="fr-BE" dirty="0"/>
          </a:p>
          <a:p>
            <a:r>
              <a:rPr lang="fr-BE" b="1" dirty="0"/>
              <a:t>Coordination des textes en 2015 - Loi coordonnée du 10 mai 2015 relative à l’exercice des professions des soins de santé  -  LEPS </a:t>
            </a:r>
          </a:p>
        </p:txBody>
      </p:sp>
    </p:spTree>
    <p:extLst>
      <p:ext uri="{BB962C8B-B14F-4D97-AF65-F5344CB8AC3E}">
        <p14:creationId xmlns:p14="http://schemas.microsoft.com/office/powerpoint/2010/main" val="3260407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ACF7FD-F0EA-F111-BF85-8F228849F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93" y="79303"/>
            <a:ext cx="8218155" cy="6186586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9064884-5BEC-B6FB-4C10-3853B644AF9C}"/>
              </a:ext>
            </a:extLst>
          </p:cNvPr>
          <p:cNvSpPr txBox="1"/>
          <p:nvPr/>
        </p:nvSpPr>
        <p:spPr>
          <a:xfrm>
            <a:off x="4953739" y="2907992"/>
            <a:ext cx="37108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Infirmiers Soins à domicile  </a:t>
            </a:r>
          </a:p>
          <a:p>
            <a:r>
              <a:rPr lang="fr-BE" sz="1350" dirty="0"/>
              <a:t>Evolution selon le statut </a:t>
            </a:r>
          </a:p>
          <a:p>
            <a:r>
              <a:rPr lang="fr-BE" sz="1350" dirty="0"/>
              <a:t>(salarié / Indépendant exclusif / Statut combiné</a:t>
            </a:r>
          </a:p>
        </p:txBody>
      </p:sp>
    </p:spTree>
    <p:extLst>
      <p:ext uri="{BB962C8B-B14F-4D97-AF65-F5344CB8AC3E}">
        <p14:creationId xmlns:p14="http://schemas.microsoft.com/office/powerpoint/2010/main" val="25064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9B2F9B-062F-173A-AAB8-1DE9DA2E8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1" y="1836013"/>
            <a:ext cx="9051932" cy="3083055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69FA48-3743-29C6-E160-73077DC457F2}"/>
              </a:ext>
            </a:extLst>
          </p:cNvPr>
          <p:cNvSpPr txBox="1"/>
          <p:nvPr/>
        </p:nvSpPr>
        <p:spPr>
          <a:xfrm>
            <a:off x="1664563" y="1263403"/>
            <a:ext cx="5899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Belgique - Evolution 2019 – 2021 - Infirmiers actifs 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884FF1A-BF25-5E3D-033F-57902AB5C148}"/>
              </a:ext>
            </a:extLst>
          </p:cNvPr>
          <p:cNvCxnSpPr>
            <a:cxnSpLocks/>
          </p:cNvCxnSpPr>
          <p:nvPr/>
        </p:nvCxnSpPr>
        <p:spPr>
          <a:xfrm flipV="1">
            <a:off x="2884739" y="4426073"/>
            <a:ext cx="0" cy="49299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3C7E786-B437-D330-BCB2-A4EE466C31BD}"/>
              </a:ext>
            </a:extLst>
          </p:cNvPr>
          <p:cNvCxnSpPr>
            <a:cxnSpLocks/>
          </p:cNvCxnSpPr>
          <p:nvPr/>
        </p:nvCxnSpPr>
        <p:spPr>
          <a:xfrm flipV="1">
            <a:off x="1886000" y="4426073"/>
            <a:ext cx="0" cy="49299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81199A2-C1B9-71BF-6C13-C026739EBCC0}"/>
              </a:ext>
            </a:extLst>
          </p:cNvPr>
          <p:cNvSpPr txBox="1"/>
          <p:nvPr/>
        </p:nvSpPr>
        <p:spPr>
          <a:xfrm>
            <a:off x="1578005" y="4919068"/>
            <a:ext cx="458420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350" dirty="0"/>
              <a:t>       Globalement </a:t>
            </a:r>
          </a:p>
          <a:p>
            <a:r>
              <a:rPr lang="fr-BE" sz="1350" dirty="0"/>
              <a:t>      15% Hommes </a:t>
            </a:r>
          </a:p>
          <a:p>
            <a:r>
              <a:rPr lang="fr-BE" sz="1350" dirty="0"/>
              <a:t>    55,30 Bacheliers </a:t>
            </a:r>
          </a:p>
        </p:txBody>
      </p:sp>
    </p:spTree>
    <p:extLst>
      <p:ext uri="{BB962C8B-B14F-4D97-AF65-F5344CB8AC3E}">
        <p14:creationId xmlns:p14="http://schemas.microsoft.com/office/powerpoint/2010/main" val="85519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98CE1D-9127-96FD-91F7-A6FE9A75C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50" y="857250"/>
            <a:ext cx="9152250" cy="2763539"/>
          </a:xfr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CC70C76F-5DA1-9FDD-ABB8-C1C97BE4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" y="2948732"/>
            <a:ext cx="9065693" cy="22188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21D24D-FC52-C348-CDED-92AAEB835460}"/>
              </a:ext>
            </a:extLst>
          </p:cNvPr>
          <p:cNvSpPr txBox="1"/>
          <p:nvPr/>
        </p:nvSpPr>
        <p:spPr>
          <a:xfrm>
            <a:off x="972105" y="5027263"/>
            <a:ext cx="3335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dirty="0"/>
              <a:t>Peu de différences entre le Nord et le Sud </a:t>
            </a:r>
          </a:p>
          <a:p>
            <a:r>
              <a:rPr lang="fr-BE" sz="1350" dirty="0"/>
              <a:t>                 15% Hommes </a:t>
            </a:r>
          </a:p>
          <a:p>
            <a:r>
              <a:rPr lang="fr-BE" sz="1350" dirty="0"/>
              <a:t>                 55,20 % Bacheliers (</a:t>
            </a:r>
            <a:r>
              <a:rPr lang="fr-BE" sz="1350" dirty="0" err="1"/>
              <a:t>Fl</a:t>
            </a:r>
            <a:r>
              <a:rPr lang="fr-BE" sz="1350" dirty="0"/>
              <a:t>)</a:t>
            </a:r>
          </a:p>
          <a:p>
            <a:r>
              <a:rPr lang="fr-BE" sz="1350" dirty="0"/>
              <a:t>                 55,27 % Bacheliers (Fr)</a:t>
            </a:r>
          </a:p>
        </p:txBody>
      </p:sp>
    </p:spTree>
    <p:extLst>
      <p:ext uri="{BB962C8B-B14F-4D97-AF65-F5344CB8AC3E}">
        <p14:creationId xmlns:p14="http://schemas.microsoft.com/office/powerpoint/2010/main" val="129951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E4EC8-3FD7-BE78-DEDD-88C231C1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9587"/>
            <a:ext cx="7886700" cy="5741233"/>
          </a:xfrm>
        </p:spPr>
        <p:txBody>
          <a:bodyPr>
            <a:normAutofit fontScale="70000" lnSpcReduction="20000"/>
          </a:bodyPr>
          <a:lstStyle/>
          <a:p>
            <a:r>
              <a:rPr lang="fr-BE" b="1" dirty="0"/>
              <a:t>ACTIVITES DES AIDES- SOIGNANTS </a:t>
            </a:r>
          </a:p>
          <a:p>
            <a:endParaRPr lang="fr-BE" b="1" dirty="0"/>
          </a:p>
          <a:p>
            <a:r>
              <a:rPr lang="fr-BE" b="1" dirty="0"/>
              <a:t>Rapport et Tableaux – SPF santé publique - Commission de planification       (Aides – Soignants) </a:t>
            </a:r>
          </a:p>
          <a:p>
            <a:r>
              <a:rPr lang="fr-BE" b="1" dirty="0"/>
              <a:t>Statistiques de couplage – Aides-Soignants – data 2021 </a:t>
            </a:r>
          </a:p>
          <a:p>
            <a:endParaRPr lang="fr-BE" b="1" dirty="0"/>
          </a:p>
          <a:p>
            <a:r>
              <a:rPr lang="fr-BE" dirty="0"/>
              <a:t>1/ Entre la Banque de données des professionnels des soins de santé (personnes qui peuvent exercer l’Art Infirmier en Belgique et dispose d’un Visa de pratique) – SPF santé Publique – </a:t>
            </a:r>
          </a:p>
          <a:p>
            <a:pPr marL="0" indent="0">
              <a:buNone/>
            </a:pPr>
            <a:r>
              <a:rPr lang="fr-BE" b="1" dirty="0"/>
              <a:t>    Professionnels Aides-Soignants en droit de prester </a:t>
            </a:r>
          </a:p>
          <a:p>
            <a:pPr marL="0" indent="0">
              <a:buNone/>
            </a:pPr>
            <a:r>
              <a:rPr lang="fr-BE" b="1" dirty="0"/>
              <a:t>    Licence to Practice </a:t>
            </a:r>
            <a:r>
              <a:rPr lang="fr-BE" b="1" dirty="0">
                <a:solidFill>
                  <a:srgbClr val="FF0000"/>
                </a:solidFill>
              </a:rPr>
              <a:t>LTP</a:t>
            </a:r>
          </a:p>
          <a:p>
            <a:pPr marL="0" indent="0">
              <a:buNone/>
            </a:pPr>
            <a:endParaRPr lang="fr-BE" b="1" dirty="0">
              <a:solidFill>
                <a:srgbClr val="FF0000"/>
              </a:solidFill>
            </a:endParaRPr>
          </a:p>
          <a:p>
            <a:r>
              <a:rPr lang="fr-BE" dirty="0"/>
              <a:t>2/ la Datawarehouse Marché du Travail et Protection sociale- Banque Carrefour  (</a:t>
            </a:r>
            <a:r>
              <a:rPr lang="fr-BE" dirty="0" err="1"/>
              <a:t>numero</a:t>
            </a:r>
            <a:r>
              <a:rPr lang="fr-BE" dirty="0"/>
              <a:t> NISS) – Personnel salarié et indépendant en institutions de soins et les données INAMI (numéro INAMI) – Personnel salarié et indépendant en Soins Infirmiers à domicile</a:t>
            </a:r>
          </a:p>
          <a:p>
            <a:pPr marL="0" indent="0">
              <a:buNone/>
            </a:pPr>
            <a:r>
              <a:rPr lang="fr-BE" dirty="0"/>
              <a:t>     </a:t>
            </a:r>
            <a:r>
              <a:rPr lang="fr-BE" b="1" dirty="0"/>
              <a:t>Professionnels Aides-Soignants actifs – </a:t>
            </a:r>
            <a:r>
              <a:rPr lang="fr-BE" b="1" dirty="0" err="1"/>
              <a:t>Professionally</a:t>
            </a:r>
            <a:r>
              <a:rPr lang="fr-BE" b="1" dirty="0"/>
              <a:t> active </a:t>
            </a:r>
            <a:r>
              <a:rPr lang="fr-BE" b="1" dirty="0">
                <a:solidFill>
                  <a:srgbClr val="FF0000"/>
                </a:solidFill>
              </a:rPr>
              <a:t>PA</a:t>
            </a:r>
          </a:p>
          <a:p>
            <a:pPr marL="0" indent="0">
              <a:buNone/>
            </a:pPr>
            <a:r>
              <a:rPr lang="fr-BE" b="1" dirty="0"/>
              <a:t>     Professionnels Aides-Soignants  actifs secteur soins de santé </a:t>
            </a:r>
          </a:p>
          <a:p>
            <a:pPr marL="0" indent="0">
              <a:buNone/>
            </a:pPr>
            <a:r>
              <a:rPr lang="fr-BE" b="1" dirty="0"/>
              <a:t>     </a:t>
            </a:r>
            <a:r>
              <a:rPr lang="fr-BE" b="1" dirty="0" err="1"/>
              <a:t>Practising</a:t>
            </a:r>
            <a:r>
              <a:rPr lang="fr-BE" b="1" dirty="0"/>
              <a:t> </a:t>
            </a:r>
            <a:r>
              <a:rPr lang="fr-BE" b="1" dirty="0">
                <a:solidFill>
                  <a:srgbClr val="FF0000"/>
                </a:solidFill>
              </a:rPr>
              <a:t>PR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29852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E48BC-C914-FF38-3596-F3A00C9A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7879"/>
            <a:ext cx="7886700" cy="398640"/>
          </a:xfrm>
        </p:spPr>
        <p:txBody>
          <a:bodyPr>
            <a:normAutofit fontScale="90000"/>
          </a:bodyPr>
          <a:lstStyle/>
          <a:p>
            <a:r>
              <a:rPr lang="fr-BE" sz="3000" b="1" dirty="0"/>
              <a:t>Aides-Soignants</a:t>
            </a:r>
            <a:r>
              <a:rPr lang="fr-BE" b="1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66950-5BBF-3DD9-D9F5-8F619BFA9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684"/>
            <a:ext cx="7886700" cy="3263504"/>
          </a:xfrm>
        </p:spPr>
        <p:txBody>
          <a:bodyPr/>
          <a:lstStyle/>
          <a:p>
            <a:r>
              <a:rPr lang="fr-BE" dirty="0"/>
              <a:t>Licence to Practice (total enregistrés) – LTP                            128.329  </a:t>
            </a:r>
          </a:p>
          <a:p>
            <a:r>
              <a:rPr lang="fr-BE" dirty="0" err="1"/>
              <a:t>Professionally</a:t>
            </a:r>
            <a:r>
              <a:rPr lang="fr-BE" dirty="0"/>
              <a:t> active – PA                                                                   84.047</a:t>
            </a:r>
          </a:p>
          <a:p>
            <a:r>
              <a:rPr lang="fr-BE" dirty="0" err="1"/>
              <a:t>Practising</a:t>
            </a:r>
            <a:r>
              <a:rPr lang="fr-BE" dirty="0"/>
              <a:t> active Soins de santé – PR                                            73.857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1F7E9B-0057-369F-3FC4-2A449C4B6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14" y="3201436"/>
            <a:ext cx="2177361" cy="9065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CE3208-63C2-3543-BF76-D80055CA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45" y="4060311"/>
            <a:ext cx="2538755" cy="18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9DE85-32AF-B05D-6003-41895963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350541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AC59A8-3D3C-ED0B-7684-14A68E0F4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30" y="1097112"/>
            <a:ext cx="8120540" cy="4903639"/>
          </a:xfr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1D67BC0-9929-5370-7B90-91503B5DC667}"/>
              </a:ext>
            </a:extLst>
          </p:cNvPr>
          <p:cNvCxnSpPr>
            <a:cxnSpLocks/>
          </p:cNvCxnSpPr>
          <p:nvPr/>
        </p:nvCxnSpPr>
        <p:spPr>
          <a:xfrm flipH="1">
            <a:off x="8419206" y="1428370"/>
            <a:ext cx="596068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F24FCAD-B97C-AADF-A1C5-C70BD6F567E0}"/>
              </a:ext>
            </a:extLst>
          </p:cNvPr>
          <p:cNvCxnSpPr>
            <a:cxnSpLocks/>
          </p:cNvCxnSpPr>
          <p:nvPr/>
        </p:nvCxnSpPr>
        <p:spPr>
          <a:xfrm flipH="1">
            <a:off x="6391923" y="2595053"/>
            <a:ext cx="346229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B3BA2FF-3FEB-2B12-E4D4-EF04FE2F0C3B}"/>
              </a:ext>
            </a:extLst>
          </p:cNvPr>
          <p:cNvCxnSpPr>
            <a:cxnSpLocks/>
          </p:cNvCxnSpPr>
          <p:nvPr/>
        </p:nvCxnSpPr>
        <p:spPr>
          <a:xfrm flipH="1">
            <a:off x="8419206" y="3107359"/>
            <a:ext cx="596068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C06E350-1F31-73F1-72DB-12C9067ED682}"/>
              </a:ext>
            </a:extLst>
          </p:cNvPr>
          <p:cNvCxnSpPr>
            <a:cxnSpLocks/>
          </p:cNvCxnSpPr>
          <p:nvPr/>
        </p:nvCxnSpPr>
        <p:spPr>
          <a:xfrm>
            <a:off x="2848468" y="1777199"/>
            <a:ext cx="0" cy="67876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9450D36-8335-AF0B-B011-64B6B79A6423}"/>
              </a:ext>
            </a:extLst>
          </p:cNvPr>
          <p:cNvCxnSpPr>
            <a:cxnSpLocks/>
          </p:cNvCxnSpPr>
          <p:nvPr/>
        </p:nvCxnSpPr>
        <p:spPr>
          <a:xfrm flipH="1">
            <a:off x="6391923" y="3168014"/>
            <a:ext cx="346229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36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789A8-8FC4-A92E-9763-0EE629FC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10" y="1161148"/>
            <a:ext cx="8240142" cy="4643184"/>
          </a:xfrm>
        </p:spPr>
        <p:txBody>
          <a:bodyPr>
            <a:normAutofit lnSpcReduction="10000"/>
          </a:bodyPr>
          <a:lstStyle/>
          <a:p>
            <a:r>
              <a:rPr lang="fr-BE" dirty="0"/>
              <a:t>Formation </a:t>
            </a:r>
          </a:p>
          <a:p>
            <a:r>
              <a:rPr lang="fr-BE" sz="1350" b="1" dirty="0">
                <a:latin typeface="Calibri" panose="020F0502020204030204" pitchFamily="34" charset="0"/>
              </a:rPr>
              <a:t>Evolution des étudiants inscrits et diplômés en bachelier en soins infirmiers (3 ans - avant le passage en 4 ans) et bachelier responsable de soins généraux (en 4 ans) – ARES Enseignement Supérieur Communauté Française</a:t>
            </a:r>
          </a:p>
          <a:p>
            <a:endParaRPr lang="fr-BE" sz="135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sz="1350" b="1" dirty="0">
                <a:latin typeface="Calibri" panose="020F0502020204030204" pitchFamily="34" charset="0"/>
                <a:cs typeface="Calibri" panose="020F0502020204030204" pitchFamily="34" charset="0"/>
              </a:rPr>
              <a:t>Evolution des étudiants Bachelier Infirmier 4 ans Communauté Flamande  ? </a:t>
            </a:r>
          </a:p>
          <a:p>
            <a:pPr marL="0" indent="0">
              <a:buNone/>
            </a:pPr>
            <a:r>
              <a:rPr lang="fr-BE" sz="1350" b="1" dirty="0">
                <a:latin typeface="Calibri" panose="020F0502020204030204" pitchFamily="34" charset="0"/>
                <a:cs typeface="Calibri" panose="020F0502020204030204" pitchFamily="34" charset="0"/>
              </a:rPr>
              <a:t>Evolution des étudiants Brevet Infirmier 3 ½ ans Communauté Française ? </a:t>
            </a:r>
          </a:p>
          <a:p>
            <a:pPr marL="0" indent="0">
              <a:buNone/>
            </a:pPr>
            <a:r>
              <a:rPr lang="fr-BE" sz="1350" b="1" dirty="0">
                <a:latin typeface="Calibri" panose="020F0502020204030204" pitchFamily="34" charset="0"/>
                <a:cs typeface="Calibri" panose="020F0502020204030204" pitchFamily="34" charset="0"/>
              </a:rPr>
              <a:t>Evolution des étudiants Brevet/</a:t>
            </a:r>
            <a:r>
              <a:rPr lang="fr-BE" sz="1350" b="1" dirty="0" err="1">
                <a:latin typeface="Calibri" panose="020F0502020204030204" pitchFamily="34" charset="0"/>
                <a:cs typeface="Calibri" panose="020F0502020204030204" pitchFamily="34" charset="0"/>
              </a:rPr>
              <a:t>Gegraduaad</a:t>
            </a:r>
            <a:r>
              <a:rPr lang="fr-BE" sz="1350" b="1" dirty="0">
                <a:latin typeface="Calibri" panose="020F0502020204030204" pitchFamily="34" charset="0"/>
                <a:cs typeface="Calibri" panose="020F0502020204030204" pitchFamily="34" charset="0"/>
              </a:rPr>
              <a:t>/HB05 3 ans Communauté Flamande 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75F02C-4F1C-77A1-7C56-1B61EB95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71" y="2172115"/>
            <a:ext cx="6672263" cy="1643063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D8DA52FB-0CBF-9518-1945-28C38AFA2B3A}"/>
              </a:ext>
            </a:extLst>
          </p:cNvPr>
          <p:cNvCxnSpPr>
            <a:cxnSpLocks/>
          </p:cNvCxnSpPr>
          <p:nvPr/>
        </p:nvCxnSpPr>
        <p:spPr>
          <a:xfrm flipV="1">
            <a:off x="4245591" y="3713641"/>
            <a:ext cx="0" cy="31293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426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F5AA0-AFF8-C3BA-F92A-EEA0C988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52" y="1514035"/>
            <a:ext cx="7886700" cy="3263504"/>
          </a:xfrm>
        </p:spPr>
        <p:txBody>
          <a:bodyPr>
            <a:normAutofit fontScale="92500" lnSpcReduction="10000"/>
          </a:bodyPr>
          <a:lstStyle/>
          <a:p>
            <a:r>
              <a:rPr lang="fr-BE" b="1" dirty="0"/>
              <a:t>Prendre aussi en compte </a:t>
            </a:r>
          </a:p>
          <a:p>
            <a:r>
              <a:rPr lang="fr-BE" b="1" dirty="0"/>
              <a:t>Milieu hospitalier </a:t>
            </a:r>
          </a:p>
          <a:p>
            <a:r>
              <a:rPr lang="fr-BE" dirty="0"/>
              <a:t>Absentéisme Personnel Infirmier </a:t>
            </a:r>
          </a:p>
          <a:p>
            <a:pPr lvl="1"/>
            <a:r>
              <a:rPr lang="fr-BE" dirty="0"/>
              <a:t>Passage de 5% à 12 à 13 % de 2019 à 2023 (</a:t>
            </a:r>
            <a:r>
              <a:rPr lang="fr-BE" dirty="0" err="1"/>
              <a:t>Idewe</a:t>
            </a:r>
            <a:r>
              <a:rPr lang="fr-BE" dirty="0"/>
              <a:t>/Acerta Consult)</a:t>
            </a:r>
          </a:p>
          <a:p>
            <a:r>
              <a:rPr lang="fr-BE" dirty="0"/>
              <a:t>40% De travail à temps partiel (2/3 temps – ½ temps) </a:t>
            </a:r>
          </a:p>
          <a:p>
            <a:r>
              <a:rPr lang="fr-BE" dirty="0"/>
              <a:t>Appel </a:t>
            </a:r>
            <a:r>
              <a:rPr lang="fr-BE" dirty="0" err="1"/>
              <a:t>Interim</a:t>
            </a:r>
            <a:r>
              <a:rPr lang="fr-BE" dirty="0"/>
              <a:t> (salaires plus élevés et liberté de choix horaires)</a:t>
            </a:r>
          </a:p>
        </p:txBody>
      </p:sp>
    </p:spTree>
    <p:extLst>
      <p:ext uri="{BB962C8B-B14F-4D97-AF65-F5344CB8AC3E}">
        <p14:creationId xmlns:p14="http://schemas.microsoft.com/office/powerpoint/2010/main" val="2778732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2C4A29-8D00-82F1-FF85-30C4C9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24" y="359765"/>
            <a:ext cx="7886700" cy="6115986"/>
          </a:xfrm>
        </p:spPr>
        <p:txBody>
          <a:bodyPr>
            <a:normAutofit fontScale="70000" lnSpcReduction="20000"/>
          </a:bodyPr>
          <a:lstStyle/>
          <a:p>
            <a:r>
              <a:rPr lang="fr-BE" sz="4000" b="1" dirty="0"/>
              <a:t>Futur … ?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b="1" dirty="0"/>
              <a:t>1/ En préparation « La force de travail des infirmiers – de 2022 à horizon 2046 » -                                 </a:t>
            </a:r>
          </a:p>
          <a:p>
            <a:r>
              <a:rPr lang="fr-BE" b="1" dirty="0"/>
              <a:t>Rapport SPF Santé Publique - Commission de Planification – Secteur Infirmier </a:t>
            </a:r>
          </a:p>
          <a:p>
            <a:pPr marL="0" indent="0">
              <a:buNone/>
            </a:pPr>
            <a:r>
              <a:rPr lang="fr-BE" b="1" dirty="0"/>
              <a:t>    Projections alternatives des besoins en personnel infirmier</a:t>
            </a:r>
          </a:p>
          <a:p>
            <a:endParaRPr lang="fr-BE" sz="750" b="1" dirty="0"/>
          </a:p>
          <a:p>
            <a:pPr marL="342900" lvl="1" indent="0">
              <a:buNone/>
            </a:pPr>
            <a:r>
              <a:rPr lang="fr-BE" dirty="0"/>
              <a:t>1/ à partir des data 2022 en fonction de paramètres d’évolution des besoins de soins, âges des patients, morbidités, </a:t>
            </a:r>
            <a:r>
              <a:rPr lang="fr-BE" dirty="0" err="1"/>
              <a:t>co-morbidités</a:t>
            </a:r>
            <a:endParaRPr lang="fr-BE" dirty="0"/>
          </a:p>
          <a:p>
            <a:pPr marL="342900" lvl="1" indent="0">
              <a:buNone/>
            </a:pPr>
            <a:endParaRPr lang="fr-BE" sz="900" dirty="0"/>
          </a:p>
          <a:p>
            <a:pPr marL="342900" lvl="1" indent="0">
              <a:buNone/>
            </a:pPr>
            <a:r>
              <a:rPr lang="fr-BE" dirty="0"/>
              <a:t>2/ des normes et nombre de patients requis par infirmière (études Euro et KCE) </a:t>
            </a:r>
          </a:p>
          <a:p>
            <a:pPr lvl="1"/>
            <a:r>
              <a:rPr lang="fr-BE" dirty="0"/>
              <a:t>Moyenne Européenne - 8 patients / infirmière </a:t>
            </a:r>
          </a:p>
          <a:p>
            <a:pPr lvl="1"/>
            <a:r>
              <a:rPr lang="fr-BE" dirty="0"/>
              <a:t>Moyenne Belge actuelle - entre 11 et 8 patients / infirmière </a:t>
            </a:r>
          </a:p>
          <a:p>
            <a:pPr lvl="1"/>
            <a:r>
              <a:rPr lang="fr-BE" dirty="0"/>
              <a:t>Moyenne Optimale  -  6 patients / infirmière</a:t>
            </a:r>
          </a:p>
          <a:p>
            <a:pPr lvl="1"/>
            <a:endParaRPr lang="fr-BE" dirty="0"/>
          </a:p>
          <a:p>
            <a:pPr marL="0" indent="0">
              <a:buNone/>
            </a:pPr>
            <a:r>
              <a:rPr lang="fr-BE" b="1" dirty="0"/>
              <a:t>2/ Enquête en cours </a:t>
            </a:r>
          </a:p>
          <a:p>
            <a:pPr marL="0" indent="0">
              <a:buNone/>
            </a:pPr>
            <a:r>
              <a:rPr lang="fr-BE" b="1" dirty="0"/>
              <a:t>« Etude sur les activités, la carrière et le développement professionnel des infirmières »</a:t>
            </a:r>
          </a:p>
          <a:p>
            <a:pPr marL="0" indent="0">
              <a:buNone/>
            </a:pPr>
            <a:r>
              <a:rPr lang="fr-BE" b="1" dirty="0"/>
              <a:t>  IDEA – ESP ULB – Demande du SPF santé Publique – de janvier à décembre 2024 </a:t>
            </a:r>
          </a:p>
        </p:txBody>
      </p:sp>
    </p:spTree>
    <p:extLst>
      <p:ext uri="{BB962C8B-B14F-4D97-AF65-F5344CB8AC3E}">
        <p14:creationId xmlns:p14="http://schemas.microsoft.com/office/powerpoint/2010/main" val="3704407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253A8-C307-2244-B081-B113D568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Merci </a:t>
            </a:r>
          </a:p>
          <a:p>
            <a:r>
              <a:rPr lang="fr-BE" dirty="0"/>
              <a:t>Bonnes réflexions et bons débats…</a:t>
            </a:r>
          </a:p>
        </p:txBody>
      </p:sp>
    </p:spTree>
    <p:extLst>
      <p:ext uri="{BB962C8B-B14F-4D97-AF65-F5344CB8AC3E}">
        <p14:creationId xmlns:p14="http://schemas.microsoft.com/office/powerpoint/2010/main" val="240016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6DC04-5B11-0AC5-56BC-09B0C164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99" y="374754"/>
            <a:ext cx="8117006" cy="6250898"/>
          </a:xfrm>
        </p:spPr>
        <p:txBody>
          <a:bodyPr>
            <a:normAutofit lnSpcReduction="10000"/>
          </a:bodyPr>
          <a:lstStyle/>
          <a:p>
            <a:r>
              <a:rPr lang="fr-FR" altLang="fr-FR" b="1" dirty="0"/>
              <a:t>1974: Loi 20/12/74 Exercice de l’Art Infirmier </a:t>
            </a:r>
            <a:r>
              <a:rPr lang="fr-FR" altLang="fr-FR" sz="1425" b="1" dirty="0"/>
              <a:t>(insérée dans </a:t>
            </a:r>
            <a:r>
              <a:rPr lang="fr-FR" altLang="fr-FR" sz="1425" b="1" dirty="0">
                <a:latin typeface="Arial" pitchFamily="34" charset="0"/>
              </a:rPr>
              <a:t>AR N°78 10/11/1967)</a:t>
            </a:r>
            <a:r>
              <a:rPr lang="fr-FR" altLang="fr-FR" sz="1425" dirty="0"/>
              <a:t> </a:t>
            </a:r>
            <a:endParaRPr lang="fr-FR" altLang="fr-FR" sz="1800" dirty="0"/>
          </a:p>
          <a:p>
            <a:endParaRPr lang="fr-BE" altLang="fr-FR" sz="1800" b="1" dirty="0"/>
          </a:p>
          <a:p>
            <a:r>
              <a:rPr lang="fr-BE" altLang="fr-FR" sz="1800" b="1" dirty="0"/>
              <a:t>2001  Loi portant sur des mesures en soins de santé (10 août 2001, MB 1er septembre 2001) -  Modifications de la Loi du 20/12/1974</a:t>
            </a:r>
          </a:p>
          <a:p>
            <a:pPr lvl="1"/>
            <a:r>
              <a:rPr lang="fr-BE" altLang="fr-FR" b="1" dirty="0"/>
              <a:t>Nouvelle Définition art infirmier (art 42)</a:t>
            </a:r>
            <a:r>
              <a:rPr lang="fr-BE" altLang="fr-FR" dirty="0"/>
              <a:t> </a:t>
            </a:r>
          </a:p>
          <a:p>
            <a:pPr lvl="1"/>
            <a:r>
              <a:rPr lang="fr-BE" altLang="fr-FR" b="1" dirty="0"/>
              <a:t>Nouvelle fonction aide-soignant possible </a:t>
            </a:r>
          </a:p>
          <a:p>
            <a:pPr lvl="1"/>
            <a:r>
              <a:rPr lang="fr-BE" altLang="fr-FR" b="1" dirty="0"/>
              <a:t>Délégation actes infirmiers possible à d’autres prestataires (art.55) </a:t>
            </a:r>
          </a:p>
          <a:p>
            <a:pPr>
              <a:lnSpc>
                <a:spcPct val="80000"/>
              </a:lnSpc>
            </a:pPr>
            <a:endParaRPr lang="en-GB" altLang="fr-FR" sz="1800" b="1" dirty="0"/>
          </a:p>
          <a:p>
            <a:pPr>
              <a:lnSpc>
                <a:spcPct val="80000"/>
              </a:lnSpc>
            </a:pPr>
            <a:r>
              <a:rPr lang="en-GB" altLang="fr-FR" sz="1800" b="1" dirty="0"/>
              <a:t>2006 - 12 Janvier  - Aide </a:t>
            </a:r>
            <a:r>
              <a:rPr lang="en-GB" altLang="fr-FR" sz="1800" b="1" dirty="0" err="1"/>
              <a:t>Soignant</a:t>
            </a:r>
            <a:r>
              <a:rPr lang="en-GB" altLang="fr-FR" sz="1800" b="1" dirty="0"/>
              <a:t> - AR </a:t>
            </a:r>
            <a:r>
              <a:rPr lang="en-GB" altLang="fr-FR" sz="1800" b="1" dirty="0" err="1"/>
              <a:t>d’application</a:t>
            </a:r>
            <a:r>
              <a:rPr lang="en-GB" altLang="fr-FR" sz="18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altLang="fr-FR" sz="1500" b="1" dirty="0"/>
              <a:t>(2AR - 12/01/2006 - MB 03/02/2006 ) </a:t>
            </a:r>
          </a:p>
          <a:p>
            <a:pPr lvl="1">
              <a:lnSpc>
                <a:spcPct val="80000"/>
              </a:lnSpc>
            </a:pPr>
            <a:r>
              <a:rPr lang="en-GB" altLang="fr-FR" sz="1500" b="1" dirty="0"/>
              <a:t>Definition </a:t>
            </a:r>
            <a:r>
              <a:rPr lang="en-GB" altLang="fr-FR" sz="1500" b="1" dirty="0" err="1"/>
              <a:t>Exercice</a:t>
            </a:r>
            <a:r>
              <a:rPr lang="en-GB" altLang="fr-FR" sz="1500" b="1" dirty="0"/>
              <a:t> – </a:t>
            </a:r>
            <a:r>
              <a:rPr lang="en-GB" altLang="fr-FR" sz="1500" b="1" dirty="0" err="1"/>
              <a:t>Modalités</a:t>
            </a:r>
            <a:r>
              <a:rPr lang="en-GB" altLang="fr-FR" sz="1500" b="1" dirty="0"/>
              <a:t> </a:t>
            </a:r>
            <a:r>
              <a:rPr lang="en-GB" altLang="fr-FR" sz="1500" b="1" dirty="0" err="1"/>
              <a:t>enregistrement</a:t>
            </a:r>
            <a:r>
              <a:rPr lang="en-GB" altLang="fr-FR" sz="1500" b="1" dirty="0"/>
              <a:t> – 1 an de formation post </a:t>
            </a:r>
            <a:r>
              <a:rPr lang="en-GB" altLang="fr-FR" sz="1500" b="1" dirty="0" err="1"/>
              <a:t>secondaire</a:t>
            </a:r>
            <a:r>
              <a:rPr lang="en-GB" altLang="fr-FR" sz="1500" b="1" dirty="0"/>
              <a:t> 6</a:t>
            </a:r>
          </a:p>
          <a:p>
            <a:pPr lvl="1">
              <a:lnSpc>
                <a:spcPct val="80000"/>
              </a:lnSpc>
            </a:pPr>
            <a:r>
              <a:rPr lang="en-GB" altLang="fr-FR" sz="1500" b="1" dirty="0" err="1"/>
              <a:t>Liste</a:t>
            </a:r>
            <a:r>
              <a:rPr lang="en-GB" altLang="fr-FR" sz="1500" b="1" dirty="0"/>
              <a:t> des </a:t>
            </a:r>
            <a:r>
              <a:rPr lang="en-GB" altLang="fr-FR" sz="1500" b="1" dirty="0" err="1"/>
              <a:t>activités</a:t>
            </a:r>
            <a:r>
              <a:rPr lang="en-GB" altLang="fr-FR" sz="1500" b="1" dirty="0"/>
              <a:t> </a:t>
            </a:r>
            <a:r>
              <a:rPr lang="en-GB" altLang="fr-FR" sz="1500" b="1" dirty="0" err="1"/>
              <a:t>infirmières</a:t>
            </a:r>
            <a:r>
              <a:rPr lang="en-GB" altLang="fr-FR" sz="1500" b="1" dirty="0"/>
              <a:t> </a:t>
            </a:r>
            <a:r>
              <a:rPr lang="en-GB" altLang="fr-FR" sz="1500" b="1" dirty="0" err="1"/>
              <a:t>pouvant</a:t>
            </a:r>
            <a:r>
              <a:rPr lang="en-GB" altLang="fr-FR" sz="1500" b="1" dirty="0"/>
              <a:t> </a:t>
            </a:r>
            <a:r>
              <a:rPr lang="en-GB" altLang="fr-FR" sz="1500" b="1" dirty="0" err="1"/>
              <a:t>être</a:t>
            </a:r>
            <a:r>
              <a:rPr lang="en-GB" altLang="fr-FR" sz="1500" b="1" dirty="0"/>
              <a:t> </a:t>
            </a:r>
            <a:r>
              <a:rPr lang="en-GB" altLang="fr-FR" sz="1500" b="1" dirty="0" err="1"/>
              <a:t>effectuées</a:t>
            </a:r>
            <a:r>
              <a:rPr lang="en-GB" altLang="fr-FR" sz="1500" b="1" dirty="0"/>
              <a:t> par </a:t>
            </a:r>
            <a:r>
              <a:rPr lang="en-GB" altLang="fr-FR" sz="1500" b="1" dirty="0" err="1"/>
              <a:t>l’AS</a:t>
            </a:r>
            <a:endParaRPr lang="en-GB" altLang="fr-FR" sz="1500" b="1" dirty="0"/>
          </a:p>
          <a:p>
            <a:pPr lvl="1">
              <a:lnSpc>
                <a:spcPct val="80000"/>
              </a:lnSpc>
            </a:pPr>
            <a:endParaRPr lang="en-GB" altLang="fr-FR" sz="1500" b="1" dirty="0"/>
          </a:p>
          <a:p>
            <a:pPr>
              <a:lnSpc>
                <a:spcPct val="80000"/>
              </a:lnSpc>
            </a:pPr>
            <a:r>
              <a:rPr lang="en-GB" altLang="fr-FR" sz="1800" b="1" dirty="0"/>
              <a:t>2019 – 1er </a:t>
            </a:r>
            <a:r>
              <a:rPr lang="en-GB" altLang="fr-FR" sz="1800" b="1" dirty="0" err="1"/>
              <a:t>septembre</a:t>
            </a:r>
            <a:r>
              <a:rPr lang="en-GB" altLang="fr-FR" sz="1800" b="1" dirty="0"/>
              <a:t> – Aide </a:t>
            </a:r>
            <a:r>
              <a:rPr lang="en-GB" altLang="fr-FR" sz="1800" b="1" dirty="0" err="1"/>
              <a:t>Soignant</a:t>
            </a:r>
            <a:r>
              <a:rPr lang="en-GB" altLang="fr-FR" sz="18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altLang="fr-FR" sz="1500" b="1" dirty="0"/>
              <a:t>extension de la </a:t>
            </a:r>
            <a:r>
              <a:rPr lang="en-GB" altLang="fr-FR" sz="1500" b="1" dirty="0" err="1"/>
              <a:t>liste</a:t>
            </a:r>
            <a:r>
              <a:rPr lang="en-GB" altLang="fr-FR" sz="1500" b="1" dirty="0"/>
              <a:t> des </a:t>
            </a:r>
            <a:r>
              <a:rPr lang="en-GB" altLang="fr-FR" sz="1500" b="1" dirty="0" err="1"/>
              <a:t>activités</a:t>
            </a:r>
            <a:r>
              <a:rPr lang="en-GB" altLang="fr-FR" sz="1500" b="1" dirty="0"/>
              <a:t> de 2006 – 150h de formation </a:t>
            </a:r>
            <a:r>
              <a:rPr lang="en-GB" altLang="fr-FR" sz="1500" b="1" dirty="0" err="1"/>
              <a:t>supplémentaires</a:t>
            </a:r>
            <a:endParaRPr lang="en-GB" altLang="fr-FR" sz="1500" b="1" dirty="0"/>
          </a:p>
          <a:p>
            <a:pPr lvl="1">
              <a:lnSpc>
                <a:spcPct val="80000"/>
              </a:lnSpc>
            </a:pPr>
            <a:endParaRPr lang="en-GB" altLang="fr-FR" sz="1500" b="1" dirty="0"/>
          </a:p>
          <a:p>
            <a:pPr>
              <a:lnSpc>
                <a:spcPct val="80000"/>
              </a:lnSpc>
            </a:pPr>
            <a:r>
              <a:rPr lang="fr-BE" sz="1800" dirty="0"/>
              <a:t>Coordination des textes en 2015 - Loi coordonnée du 10 mai 2015 relative à l’exercice des professions des soins de santé  -  LEPS </a:t>
            </a:r>
          </a:p>
          <a:p>
            <a:pPr>
              <a:lnSpc>
                <a:spcPct val="80000"/>
              </a:lnSpc>
            </a:pPr>
            <a:endParaRPr lang="en-GB" altLang="fr-FR" sz="1800" b="1" dirty="0"/>
          </a:p>
          <a:p>
            <a:pPr lvl="1">
              <a:lnSpc>
                <a:spcPct val="80000"/>
              </a:lnSpc>
            </a:pPr>
            <a:endParaRPr lang="en-GB" altLang="fr-FR" sz="1500" b="1" dirty="0"/>
          </a:p>
          <a:p>
            <a:pPr>
              <a:lnSpc>
                <a:spcPct val="80000"/>
              </a:lnSpc>
            </a:pPr>
            <a:endParaRPr lang="en-GB" altLang="fr-FR" sz="1800" b="1" dirty="0"/>
          </a:p>
          <a:p>
            <a:pPr lvl="1">
              <a:lnSpc>
                <a:spcPct val="80000"/>
              </a:lnSpc>
            </a:pPr>
            <a:endParaRPr lang="en-GB" altLang="fr-FR" sz="1500" b="1" dirty="0"/>
          </a:p>
          <a:p>
            <a:pPr marL="0" indent="0">
              <a:lnSpc>
                <a:spcPct val="80000"/>
              </a:lnSpc>
              <a:buNone/>
            </a:pPr>
            <a:endParaRPr lang="en-GB" altLang="fr-FR" sz="1800" b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939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BF38E-C4CA-B8B4-FA69-8C6FDED6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80" y="449706"/>
            <a:ext cx="8515905" cy="5786202"/>
          </a:xfrm>
        </p:spPr>
        <p:txBody>
          <a:bodyPr>
            <a:normAutofit fontScale="92500"/>
          </a:bodyPr>
          <a:lstStyle/>
          <a:p>
            <a:r>
              <a:rPr lang="fr-BE" sz="2850" b="1" dirty="0"/>
              <a:t>RAPPEL – Praticiens de l’Art Infirmier </a:t>
            </a:r>
          </a:p>
          <a:p>
            <a:pPr lvl="2"/>
            <a:endParaRPr lang="fr-BE" sz="750" b="1" dirty="0"/>
          </a:p>
          <a:p>
            <a:r>
              <a:rPr lang="fr-BE" sz="1950" b="1" dirty="0"/>
              <a:t>Infirmier Chercheur Clinicien – Doctorat </a:t>
            </a:r>
          </a:p>
          <a:p>
            <a:r>
              <a:rPr lang="fr-BE" sz="1950" b="1" dirty="0"/>
              <a:t>Infirmier de Pratique Avancée IPA – Master Sc Infirmières </a:t>
            </a:r>
          </a:p>
          <a:p>
            <a:r>
              <a:rPr lang="fr-BE" sz="1950" b="1" dirty="0"/>
              <a:t>Infirmier Bachelier Spécialisé – non encore défini /                                                                                            Titres et Qualifications particulières AR 27 09 2006 </a:t>
            </a:r>
          </a:p>
          <a:p>
            <a:endParaRPr lang="fr-BE" sz="1500" dirty="0"/>
          </a:p>
          <a:p>
            <a:r>
              <a:rPr lang="fr-BE" sz="2475" b="1" dirty="0"/>
              <a:t>Infirmier Bachelier Responsable des Soins Généraux IRSG –  4 ans</a:t>
            </a:r>
          </a:p>
          <a:p>
            <a:endParaRPr lang="fr-BE" sz="1725" dirty="0"/>
          </a:p>
          <a:p>
            <a:r>
              <a:rPr lang="fr-BE" sz="2475" b="1" dirty="0"/>
              <a:t>Infirmier Breveté – 3 ans </a:t>
            </a:r>
            <a:r>
              <a:rPr lang="fr-BE" sz="2475" b="1" dirty="0" err="1"/>
              <a:t>CFl</a:t>
            </a:r>
            <a:r>
              <a:rPr lang="fr-BE" sz="2475" b="1" dirty="0"/>
              <a:t> / 3 ans1/2 CF </a:t>
            </a:r>
          </a:p>
          <a:p>
            <a:pPr marL="0" indent="0">
              <a:buNone/>
            </a:pPr>
            <a:endParaRPr lang="fr-BE" sz="1500" dirty="0"/>
          </a:p>
          <a:p>
            <a:r>
              <a:rPr lang="fr-BE" sz="2475" b="1" dirty="0"/>
              <a:t>Assistant Soins Infirmiers ASI (Fr) / </a:t>
            </a:r>
            <a:r>
              <a:rPr lang="fr-BE" sz="2475" b="1" dirty="0" err="1"/>
              <a:t>BasisVerpleegkundige</a:t>
            </a:r>
            <a:r>
              <a:rPr lang="fr-BE" sz="2475" b="1" dirty="0"/>
              <a:t>  (</a:t>
            </a:r>
            <a:r>
              <a:rPr lang="fr-BE" sz="2475" b="1" dirty="0" err="1"/>
              <a:t>Fl</a:t>
            </a:r>
            <a:r>
              <a:rPr lang="fr-BE" sz="2475" b="1" dirty="0"/>
              <a:t>) -  3 ans – logiquement nouveau titre et formation 07/11/2023                                                                                                                                     </a:t>
            </a:r>
          </a:p>
          <a:p>
            <a:pPr lvl="1"/>
            <a:endParaRPr lang="fr-BE" b="1" dirty="0"/>
          </a:p>
          <a:p>
            <a:r>
              <a:rPr lang="fr-BE" sz="2550" b="1" dirty="0"/>
              <a:t>Aide-Soignant – 1 an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3463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BF38E-C4CA-B8B4-FA69-8C6FDED6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80" y="239843"/>
            <a:ext cx="8515905" cy="6370819"/>
          </a:xfrm>
        </p:spPr>
        <p:txBody>
          <a:bodyPr>
            <a:normAutofit fontScale="62500" lnSpcReduction="20000"/>
          </a:bodyPr>
          <a:lstStyle/>
          <a:p>
            <a:r>
              <a:rPr lang="fr-BE" sz="3300" b="1" dirty="0"/>
              <a:t>RAPPEL – Praticiens de l’Art Infirmier </a:t>
            </a:r>
          </a:p>
          <a:p>
            <a:pPr lvl="2"/>
            <a:endParaRPr lang="fr-BE" sz="900" b="1" dirty="0"/>
          </a:p>
          <a:p>
            <a:r>
              <a:rPr lang="fr-BE" sz="2475" b="1" dirty="0"/>
              <a:t>Infirmier Bachelier Responsable des Soins Généraux IRSG –  4 ans ( conforme – </a:t>
            </a:r>
            <a:r>
              <a:rPr lang="fr-BE" sz="2475" b="1" dirty="0" err="1"/>
              <a:t>Dir</a:t>
            </a:r>
            <a:r>
              <a:rPr lang="fr-BE" sz="2475" b="1" dirty="0"/>
              <a:t> 55/EU)</a:t>
            </a:r>
          </a:p>
          <a:p>
            <a:pPr lvl="1"/>
            <a:r>
              <a:rPr lang="fr-BE" sz="2175" dirty="0"/>
              <a:t>Ex - Infirmier Gradué (3 ans – Euro conforme – </a:t>
            </a:r>
            <a:r>
              <a:rPr lang="fr-BE" sz="2175" dirty="0" err="1"/>
              <a:t>Dir</a:t>
            </a:r>
            <a:r>
              <a:rPr lang="fr-BE" sz="2175" dirty="0"/>
              <a:t> 36/EU)</a:t>
            </a:r>
          </a:p>
          <a:p>
            <a:pPr marL="0" indent="0">
              <a:buNone/>
            </a:pPr>
            <a:endParaRPr lang="fr-BE" sz="1500" dirty="0"/>
          </a:p>
          <a:p>
            <a:r>
              <a:rPr lang="fr-BE" sz="2475" b="1" dirty="0"/>
              <a:t>Infirmier Breveté :</a:t>
            </a:r>
          </a:p>
          <a:p>
            <a:pPr lvl="1"/>
            <a:r>
              <a:rPr lang="fr-BE" sz="2175" b="1" dirty="0"/>
              <a:t>C Française – 3 ½ ans (</a:t>
            </a:r>
            <a:r>
              <a:rPr lang="fr-BE" sz="2175" dirty="0"/>
              <a:t>Euro conforme </a:t>
            </a:r>
            <a:r>
              <a:rPr lang="fr-BE" sz="2175" dirty="0" err="1"/>
              <a:t>Dir</a:t>
            </a:r>
            <a:r>
              <a:rPr lang="fr-BE" sz="2175" dirty="0"/>
              <a:t> 55/EU …)</a:t>
            </a:r>
          </a:p>
          <a:p>
            <a:pPr lvl="2"/>
            <a:r>
              <a:rPr lang="fr-BE" sz="2175" dirty="0"/>
              <a:t>Ex Infirmier Breveté – 3 ans (euro conforme </a:t>
            </a:r>
            <a:r>
              <a:rPr lang="fr-BE" sz="2175" dirty="0" err="1"/>
              <a:t>Dir</a:t>
            </a:r>
            <a:r>
              <a:rPr lang="fr-BE" sz="2175" dirty="0"/>
              <a:t> 36/EU) </a:t>
            </a:r>
          </a:p>
          <a:p>
            <a:pPr lvl="1"/>
            <a:r>
              <a:rPr lang="fr-BE" sz="2175" b="1" dirty="0"/>
              <a:t>C Flamande – 3 ans</a:t>
            </a:r>
            <a:r>
              <a:rPr lang="fr-BE" sz="2175" dirty="0"/>
              <a:t> (non euro-conforme </a:t>
            </a:r>
            <a:r>
              <a:rPr lang="fr-BE" sz="2175" dirty="0" err="1"/>
              <a:t>Dir</a:t>
            </a:r>
            <a:r>
              <a:rPr lang="fr-BE" sz="2175" dirty="0"/>
              <a:t> 55/EU)</a:t>
            </a:r>
          </a:p>
          <a:p>
            <a:pPr lvl="2"/>
            <a:r>
              <a:rPr lang="fr-BE" sz="2175" dirty="0"/>
              <a:t>Ex Infirmier Breveté – </a:t>
            </a:r>
            <a:r>
              <a:rPr lang="fr-BE" sz="2175" dirty="0" err="1"/>
              <a:t>Gegraduaat</a:t>
            </a:r>
            <a:r>
              <a:rPr lang="fr-BE" sz="2175" dirty="0"/>
              <a:t> – HBO5 - 3 ans (euro-conforme </a:t>
            </a:r>
            <a:r>
              <a:rPr lang="fr-BE" sz="2175" dirty="0" err="1"/>
              <a:t>Dir</a:t>
            </a:r>
            <a:r>
              <a:rPr lang="fr-BE" sz="2175" dirty="0"/>
              <a:t> 36/EU)</a:t>
            </a:r>
          </a:p>
          <a:p>
            <a:pPr marL="0" indent="0">
              <a:buNone/>
            </a:pPr>
            <a:endParaRPr lang="fr-BE" sz="1500" dirty="0"/>
          </a:p>
          <a:p>
            <a:r>
              <a:rPr lang="fr-BE" sz="2475" b="1" dirty="0"/>
              <a:t>Assistant Soins Infirmiers ASI (Fr) / </a:t>
            </a:r>
            <a:r>
              <a:rPr lang="fr-BE" sz="2475" b="1" dirty="0" err="1"/>
              <a:t>BasisVerpleegkundige</a:t>
            </a:r>
            <a:r>
              <a:rPr lang="fr-BE" sz="2475" b="1" dirty="0"/>
              <a:t>  (</a:t>
            </a:r>
            <a:r>
              <a:rPr lang="fr-BE" sz="2475" b="1" dirty="0" err="1"/>
              <a:t>Fl</a:t>
            </a:r>
            <a:r>
              <a:rPr lang="fr-BE" sz="2475" b="1" dirty="0"/>
              <a:t>) -  Nouveau Titre et formation 07/11/2023 –                                                                                                                                    </a:t>
            </a:r>
          </a:p>
          <a:p>
            <a:pPr marL="342900" lvl="1" indent="0">
              <a:buNone/>
            </a:pPr>
            <a:r>
              <a:rPr lang="fr-BE" sz="2175" b="1" dirty="0"/>
              <a:t>Appellations différentes C Flamande et C Française -  Confusion – Problèmes - Dangers</a:t>
            </a:r>
          </a:p>
          <a:p>
            <a:pPr lvl="1"/>
            <a:r>
              <a:rPr lang="fr-BE" sz="2175" b="1" dirty="0"/>
              <a:t>C Française – Assistant en Soins Infirmiers ASI  </a:t>
            </a:r>
            <a:r>
              <a:rPr lang="fr-BE" sz="2175" dirty="0"/>
              <a:t>– 3 ans  (non euro conforme </a:t>
            </a:r>
            <a:r>
              <a:rPr lang="fr-BE" sz="2175" dirty="0" err="1"/>
              <a:t>Dir</a:t>
            </a:r>
            <a:r>
              <a:rPr lang="fr-BE" sz="2175" dirty="0"/>
              <a:t> 55/EU)  - ne s’appelle plus « infirmière » </a:t>
            </a:r>
          </a:p>
          <a:p>
            <a:pPr lvl="2"/>
            <a:r>
              <a:rPr lang="fr-BE" sz="2175" dirty="0"/>
              <a:t>Remplacement ou maintien Brevet infirmier 3 ½ ans ?? </a:t>
            </a:r>
          </a:p>
          <a:p>
            <a:pPr lvl="2"/>
            <a:r>
              <a:rPr lang="fr-BE" sz="2175" dirty="0"/>
              <a:t>Création ou non création ASI  3 ans (utilité ?) ?? </a:t>
            </a:r>
          </a:p>
          <a:p>
            <a:pPr lvl="1"/>
            <a:r>
              <a:rPr lang="fr-BE" sz="2175" b="1" dirty="0"/>
              <a:t>C Flamande – Basis </a:t>
            </a:r>
            <a:r>
              <a:rPr lang="fr-BE" sz="2175" b="1" dirty="0" err="1"/>
              <a:t>Verleegkundige</a:t>
            </a:r>
            <a:r>
              <a:rPr lang="fr-BE" sz="2175" b="1" dirty="0"/>
              <a:t> </a:t>
            </a:r>
            <a:r>
              <a:rPr lang="fr-BE" sz="2175" dirty="0"/>
              <a:t>– 3 ans (non euro conforme Dir55/EU)</a:t>
            </a:r>
          </a:p>
          <a:p>
            <a:pPr lvl="2"/>
            <a:r>
              <a:rPr lang="fr-BE" sz="2175" dirty="0"/>
              <a:t>Remplace Infirmier Breveté/</a:t>
            </a:r>
            <a:r>
              <a:rPr lang="fr-BE" sz="2175" dirty="0" err="1"/>
              <a:t>Gegraduaat</a:t>
            </a:r>
            <a:r>
              <a:rPr lang="fr-BE" sz="2175" dirty="0"/>
              <a:t>/HBO5  – mais s’appelle toujours « infirmière » </a:t>
            </a:r>
          </a:p>
          <a:p>
            <a:pPr lvl="2"/>
            <a:endParaRPr lang="fr-BE" sz="1125" dirty="0"/>
          </a:p>
          <a:p>
            <a:r>
              <a:rPr lang="fr-BE" sz="2550" b="1" dirty="0"/>
              <a:t>Lettre explicative du Ministre de la Santé Frank </a:t>
            </a:r>
            <a:r>
              <a:rPr lang="fr-BE" sz="2550" b="1" dirty="0" err="1"/>
              <a:t>Vandenbroucke</a:t>
            </a:r>
            <a:r>
              <a:rPr lang="fr-BE" sz="2550" b="1" dirty="0"/>
              <a:t> </a:t>
            </a:r>
          </a:p>
          <a:p>
            <a:pPr lvl="1"/>
            <a:r>
              <a:rPr lang="fr-BE" sz="2475" b="1" dirty="0"/>
              <a:t>1/ Bachelier – Breveté – </a:t>
            </a:r>
            <a:r>
              <a:rPr lang="fr-BE" sz="2475" b="1" dirty="0" err="1"/>
              <a:t>BasisVerpleegkundige</a:t>
            </a:r>
            <a:r>
              <a:rPr lang="fr-BE" sz="2475" b="1" dirty="0"/>
              <a:t> – ASI – Peuvent faire tous les soins infirmiers sauf les « soins complexes » (mais non définis) et peuvent (doivent ?) déléguer à d’autres…</a:t>
            </a:r>
          </a:p>
          <a:p>
            <a:pPr lvl="1"/>
            <a:r>
              <a:rPr lang="fr-BE" sz="2475" b="1" dirty="0"/>
              <a:t>2/ Médecin peut gérer l’organisation des soins si aucune infirmière présente   </a:t>
            </a:r>
          </a:p>
          <a:p>
            <a:pPr lvl="1"/>
            <a:endParaRPr lang="fr-BE" b="1" dirty="0"/>
          </a:p>
          <a:p>
            <a:r>
              <a:rPr lang="fr-BE" sz="2475" b="1" dirty="0"/>
              <a:t>Aide Soignant </a:t>
            </a:r>
          </a:p>
          <a:p>
            <a:pPr lvl="1"/>
            <a:r>
              <a:rPr lang="fr-BE" sz="2175" dirty="0"/>
              <a:t>1 an post secondaire – listes activités infirmières bien définies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658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029D0E-B709-32E7-D254-AE6C66C0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09" y="509666"/>
            <a:ext cx="7886700" cy="5996065"/>
          </a:xfrm>
        </p:spPr>
        <p:txBody>
          <a:bodyPr>
            <a:normAutofit fontScale="70000" lnSpcReduction="20000"/>
          </a:bodyPr>
          <a:lstStyle/>
          <a:p>
            <a:r>
              <a:rPr lang="fr-BE" sz="2550" b="1" dirty="0"/>
              <a:t>Non praticiens de  l’Art Infirmier – </a:t>
            </a:r>
          </a:p>
          <a:p>
            <a:endParaRPr lang="fr-BE" sz="1050" dirty="0"/>
          </a:p>
          <a:p>
            <a:r>
              <a:rPr lang="fr-BE" sz="2550" b="1" dirty="0"/>
              <a:t>Depuis le 18/03/2023 – Création « Aidant Qualifié »</a:t>
            </a:r>
            <a:r>
              <a:rPr lang="fr-BE" b="1" dirty="0"/>
              <a:t>                                                                                   (non- prestataire de l’Art Infirmier, mais …) </a:t>
            </a:r>
          </a:p>
          <a:p>
            <a:pPr lvl="1"/>
            <a:r>
              <a:rPr lang="fr-BE" sz="1950" dirty="0"/>
              <a:t>La Délégation de Soins infirmiers à des non-infirmiers / non-aides-soignants  devient légale mais soumise à un processus d’évaluation individuelle et de supervision des compétences du futur aidant  - sous Responsabilité entière de l’Infirmière et/ou du Médecin</a:t>
            </a:r>
          </a:p>
          <a:p>
            <a:pPr lvl="1"/>
            <a:r>
              <a:rPr lang="fr-BE" sz="1950" dirty="0"/>
              <a:t>Délégation possible par Infirmière ou Médecin </a:t>
            </a:r>
          </a:p>
          <a:p>
            <a:pPr lvl="1"/>
            <a:r>
              <a:rPr lang="fr-BE" sz="1950" dirty="0"/>
              <a:t>Lettre explicative du Ministre – 3 types d’aidants qualifiés </a:t>
            </a:r>
          </a:p>
          <a:p>
            <a:pPr lvl="2"/>
            <a:r>
              <a:rPr lang="fr-BE" sz="1950" dirty="0"/>
              <a:t>1/ Aidant sans qualification – Formation requise par Infirmière </a:t>
            </a:r>
          </a:p>
          <a:p>
            <a:pPr lvl="2"/>
            <a:r>
              <a:rPr lang="fr-BE" sz="1950" dirty="0"/>
              <a:t>2/ Aidant qualifié non prof santé (instituteur – éducateur – scouts …)   - Instruction / prescription écrite simple requise</a:t>
            </a:r>
          </a:p>
          <a:p>
            <a:pPr lvl="2"/>
            <a:r>
              <a:rPr lang="fr-BE" sz="1950" dirty="0"/>
              <a:t>3/ Aidant qualifié prof de santé (Kiné, logopède, psychologue, paramédicaux …) pas de formation ni d’instruction…</a:t>
            </a:r>
          </a:p>
          <a:p>
            <a:endParaRPr lang="fr-BE" sz="1950" dirty="0"/>
          </a:p>
          <a:p>
            <a:r>
              <a:rPr lang="fr-BE" b="1" dirty="0">
                <a:solidFill>
                  <a:srgbClr val="FF0000"/>
                </a:solidFill>
              </a:rPr>
              <a:t>Question fondamentale – Y a-t-il matière à réagir et se poser des questions en termes de qualité et sécurité des soins aux patients  ?</a:t>
            </a:r>
          </a:p>
          <a:p>
            <a:endParaRPr lang="fr-BE" b="1" dirty="0">
              <a:solidFill>
                <a:srgbClr val="FF0000"/>
              </a:solidFill>
            </a:endParaRPr>
          </a:p>
          <a:p>
            <a:r>
              <a:rPr lang="fr-BE" b="1" dirty="0"/>
              <a:t>En parallèle – Loi relative à la Qualité de la pratique des soins de santé (22/04/2019) – </a:t>
            </a:r>
            <a:r>
              <a:rPr lang="fr-BE" dirty="0"/>
              <a:t>Protection de la population – obligation de compétences et actualisation des compétences des professionnels de santé (</a:t>
            </a:r>
            <a:r>
              <a:rPr lang="fr-BE" dirty="0" err="1"/>
              <a:t>PortFolio</a:t>
            </a:r>
            <a:r>
              <a:rPr lang="fr-BE" dirty="0"/>
              <a:t>)  - </a:t>
            </a:r>
            <a:r>
              <a:rPr lang="fr-BE" b="1" dirty="0"/>
              <a:t>Commissions de contrôle (poursuites en cas d’exercice illégal des professions de santé dont Art Infirmier) 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03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E0A9C1-2BDF-B854-3104-4FBF875DC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73" y="404734"/>
            <a:ext cx="8086460" cy="6483255"/>
          </a:xfr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BB7FAFF-0F7B-3DA2-842D-BB29C1543CC1}"/>
              </a:ext>
            </a:extLst>
          </p:cNvPr>
          <p:cNvCxnSpPr>
            <a:cxnSpLocks/>
          </p:cNvCxnSpPr>
          <p:nvPr/>
        </p:nvCxnSpPr>
        <p:spPr>
          <a:xfrm flipH="1">
            <a:off x="7159337" y="2095484"/>
            <a:ext cx="650794" cy="15747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7ED870F-1319-5A65-2A82-E9AC5ED03D5E}"/>
              </a:ext>
            </a:extLst>
          </p:cNvPr>
          <p:cNvCxnSpPr>
            <a:cxnSpLocks/>
          </p:cNvCxnSpPr>
          <p:nvPr/>
        </p:nvCxnSpPr>
        <p:spPr>
          <a:xfrm flipH="1">
            <a:off x="7159336" y="2515120"/>
            <a:ext cx="650795" cy="17331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4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77334-CAC9-F430-954C-0E6CEF07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3478"/>
            <a:ext cx="7886700" cy="401720"/>
          </a:xfrm>
        </p:spPr>
        <p:txBody>
          <a:bodyPr>
            <a:normAutofit/>
          </a:bodyPr>
          <a:lstStyle/>
          <a:p>
            <a:r>
              <a:rPr lang="fr-BE" sz="2100" dirty="0"/>
              <a:t>Data 31/12/2022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4842C-E256-920A-442C-9CAFEDBE3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5066"/>
            <a:ext cx="7886700" cy="527561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BE" dirty="0"/>
              <a:t>                                                                                                 Domiciliés en Belgique </a:t>
            </a:r>
          </a:p>
          <a:p>
            <a:endParaRPr lang="fr-BE" dirty="0"/>
          </a:p>
          <a:p>
            <a:r>
              <a:rPr lang="fr-BE" dirty="0"/>
              <a:t>Infirmiers  enregistrés  -                            228.309                        210.079</a:t>
            </a:r>
          </a:p>
          <a:p>
            <a:pPr lvl="1"/>
            <a:r>
              <a:rPr lang="fr-BE" dirty="0"/>
              <a:t>Communauté Flamande                                  135.159</a:t>
            </a:r>
          </a:p>
          <a:p>
            <a:pPr lvl="1"/>
            <a:r>
              <a:rPr lang="fr-BE" dirty="0"/>
              <a:t>Communauté Française                                      93.150</a:t>
            </a:r>
          </a:p>
          <a:p>
            <a:pPr lvl="1"/>
            <a:endParaRPr lang="fr-BE" dirty="0"/>
          </a:p>
          <a:p>
            <a:r>
              <a:rPr lang="fr-BE" dirty="0"/>
              <a:t>Aides Soignants enregistrés -                  134.331                       125.997 </a:t>
            </a:r>
          </a:p>
          <a:p>
            <a:pPr lvl="1"/>
            <a:r>
              <a:rPr lang="fr-BE" dirty="0"/>
              <a:t>Communauté Flamande                                      75.653</a:t>
            </a:r>
          </a:p>
          <a:p>
            <a:pPr lvl="1"/>
            <a:r>
              <a:rPr lang="fr-BE" dirty="0"/>
              <a:t>Communauté Française                                       58.678</a:t>
            </a:r>
          </a:p>
          <a:p>
            <a:pPr lvl="1"/>
            <a:endParaRPr lang="fr-BE" dirty="0"/>
          </a:p>
          <a:p>
            <a:r>
              <a:rPr lang="fr-BE" dirty="0"/>
              <a:t>Total Prestataires de l’Art Infirmier        362.640                        336.076</a:t>
            </a:r>
          </a:p>
          <a:p>
            <a:pPr lvl="1"/>
            <a:r>
              <a:rPr lang="fr-BE" dirty="0"/>
              <a:t>Communauté Flamande                                    210.812</a:t>
            </a:r>
          </a:p>
          <a:p>
            <a:pPr lvl="1"/>
            <a:r>
              <a:rPr lang="fr-BE" dirty="0"/>
              <a:t>Communauté Française                                     151.828</a:t>
            </a:r>
          </a:p>
          <a:p>
            <a:pPr lvl="1"/>
            <a:endParaRPr lang="fr-BE" dirty="0"/>
          </a:p>
          <a:p>
            <a:r>
              <a:rPr lang="fr-BE" dirty="0"/>
              <a:t>Pour mémoire </a:t>
            </a:r>
          </a:p>
          <a:p>
            <a:r>
              <a:rPr lang="fr-BE" dirty="0"/>
              <a:t>Médecins enregistrés                                    74.525                           61.858</a:t>
            </a:r>
          </a:p>
          <a:p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823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E4EC8-3FD7-BE78-DEDD-88C231C1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9725"/>
            <a:ext cx="7886700" cy="6115986"/>
          </a:xfrm>
        </p:spPr>
        <p:txBody>
          <a:bodyPr>
            <a:normAutofit fontScale="70000" lnSpcReduction="20000"/>
          </a:bodyPr>
          <a:lstStyle/>
          <a:p>
            <a:r>
              <a:rPr lang="fr-BE" b="1" dirty="0"/>
              <a:t>ACTIVITES DES INFIRMIERS </a:t>
            </a:r>
          </a:p>
          <a:p>
            <a:endParaRPr lang="fr-BE" b="1" dirty="0"/>
          </a:p>
          <a:p>
            <a:r>
              <a:rPr lang="fr-BE" b="1" dirty="0"/>
              <a:t>Rapport et Tableaux – SPF santé publique - Commission de planification (secteur infirmier) </a:t>
            </a:r>
          </a:p>
          <a:p>
            <a:r>
              <a:rPr lang="fr-BE" b="1" dirty="0"/>
              <a:t>Statistiques de couplage – Infirmiers – Data période 2019/2021</a:t>
            </a:r>
          </a:p>
          <a:p>
            <a:endParaRPr lang="fr-BE" b="1" dirty="0"/>
          </a:p>
          <a:p>
            <a:r>
              <a:rPr lang="fr-BE" dirty="0"/>
              <a:t>1/ entre la Banque de données des professionnels des soins de santé (personnes qui peuvent exercer l’Art Infirmier en Belgique et dispose d’un Visa de pratique) – SPF santé Publique – </a:t>
            </a:r>
          </a:p>
          <a:p>
            <a:pPr marL="0" indent="0">
              <a:buNone/>
            </a:pPr>
            <a:r>
              <a:rPr lang="fr-BE" b="1" dirty="0"/>
              <a:t>   Professionnels Infirmiers en droit de prester –</a:t>
            </a:r>
          </a:p>
          <a:p>
            <a:pPr marL="0" indent="0">
              <a:buNone/>
            </a:pPr>
            <a:r>
              <a:rPr lang="fr-BE" b="1" dirty="0"/>
              <a:t>   Licence to Practice </a:t>
            </a:r>
            <a:r>
              <a:rPr lang="fr-BE" b="1" dirty="0">
                <a:solidFill>
                  <a:srgbClr val="FF0000"/>
                </a:solidFill>
              </a:rPr>
              <a:t>LTP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2/ la Datawarehouse Marché du Travail et Protection sociale- Banque Carrefour  (</a:t>
            </a:r>
            <a:r>
              <a:rPr lang="fr-BE" dirty="0" err="1"/>
              <a:t>numero</a:t>
            </a:r>
            <a:r>
              <a:rPr lang="fr-BE" dirty="0"/>
              <a:t> NISS) – Personnel salarié et indépendant en institutions de soins et les données INAMI (numéro INAMI) – Personnel salarié et indépendant en Soins Infirmiers à domicile</a:t>
            </a:r>
          </a:p>
          <a:p>
            <a:pPr marL="0" indent="0">
              <a:buNone/>
            </a:pPr>
            <a:r>
              <a:rPr lang="fr-BE" dirty="0"/>
              <a:t>    </a:t>
            </a:r>
            <a:r>
              <a:rPr lang="fr-BE" b="1" dirty="0"/>
              <a:t>Professionnels infirmiers actifs – </a:t>
            </a:r>
            <a:r>
              <a:rPr lang="fr-BE" b="1" dirty="0" err="1"/>
              <a:t>Professionally</a:t>
            </a:r>
            <a:r>
              <a:rPr lang="fr-BE" b="1" dirty="0"/>
              <a:t> active </a:t>
            </a:r>
            <a:r>
              <a:rPr lang="fr-BE" b="1" dirty="0">
                <a:solidFill>
                  <a:srgbClr val="FF0000"/>
                </a:solidFill>
              </a:rPr>
              <a:t>PA</a:t>
            </a:r>
          </a:p>
          <a:p>
            <a:pPr marL="0" indent="0">
              <a:buNone/>
            </a:pPr>
            <a:r>
              <a:rPr lang="fr-BE" b="1" dirty="0"/>
              <a:t>    Professionnels infirmiers actifs secteur soins de santé</a:t>
            </a:r>
          </a:p>
          <a:p>
            <a:pPr marL="0" indent="0">
              <a:buNone/>
            </a:pPr>
            <a:r>
              <a:rPr lang="fr-BE" b="1" dirty="0"/>
              <a:t>   </a:t>
            </a:r>
            <a:r>
              <a:rPr lang="fr-BE" b="1" dirty="0" err="1"/>
              <a:t>Practising</a:t>
            </a:r>
            <a:r>
              <a:rPr lang="fr-BE" b="1" dirty="0"/>
              <a:t> </a:t>
            </a:r>
            <a:r>
              <a:rPr lang="fr-BE" b="1" dirty="0">
                <a:solidFill>
                  <a:srgbClr val="FF0000"/>
                </a:solidFill>
              </a:rPr>
              <a:t>PR</a:t>
            </a:r>
          </a:p>
          <a:p>
            <a:pPr marL="0" indent="0">
              <a:buNone/>
            </a:pPr>
            <a:r>
              <a:rPr lang="fr-BE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261237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1829</Words>
  <Application>Microsoft Office PowerPoint</Application>
  <PresentationFormat>Affichage à l'écran (4:3)</PresentationFormat>
  <Paragraphs>216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Thème Office</vt:lpstr>
      <vt:lpstr>                             Journée débat – vendredi 19 avril – Yves Mengal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Data 31/12/2022 </vt:lpstr>
      <vt:lpstr>Présentation PowerPoint</vt:lpstr>
      <vt:lpstr>Infirmiers (data 2021)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Aides-Soignants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mengal</dc:creator>
  <cp:lastModifiedBy>yves mengal</cp:lastModifiedBy>
  <cp:revision>14</cp:revision>
  <cp:lastPrinted>2024-04-18T11:43:06Z</cp:lastPrinted>
  <dcterms:created xsi:type="dcterms:W3CDTF">2024-04-13T10:01:55Z</dcterms:created>
  <dcterms:modified xsi:type="dcterms:W3CDTF">2024-04-27T06:13:38Z</dcterms:modified>
</cp:coreProperties>
</file>